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59" r:id="rId3"/>
    <p:sldId id="258" r:id="rId4"/>
    <p:sldId id="4164" r:id="rId5"/>
    <p:sldId id="442" r:id="rId6"/>
    <p:sldId id="4123" r:id="rId7"/>
    <p:sldId id="4119" r:id="rId8"/>
    <p:sldId id="4120" r:id="rId9"/>
    <p:sldId id="4121" r:id="rId10"/>
    <p:sldId id="4122" r:id="rId11"/>
    <p:sldId id="4124" r:id="rId12"/>
    <p:sldId id="4128" r:id="rId13"/>
    <p:sldId id="4126" r:id="rId14"/>
    <p:sldId id="4152" r:id="rId15"/>
    <p:sldId id="4132" r:id="rId16"/>
    <p:sldId id="4125" r:id="rId17"/>
    <p:sldId id="4134" r:id="rId18"/>
    <p:sldId id="4135" r:id="rId19"/>
    <p:sldId id="4136" r:id="rId20"/>
    <p:sldId id="4137" r:id="rId21"/>
    <p:sldId id="4139" r:id="rId22"/>
    <p:sldId id="4142" r:id="rId23"/>
    <p:sldId id="4141" r:id="rId24"/>
    <p:sldId id="4162" r:id="rId25"/>
    <p:sldId id="4144" r:id="rId26"/>
    <p:sldId id="4146" r:id="rId27"/>
    <p:sldId id="4148" r:id="rId28"/>
    <p:sldId id="4150" r:id="rId29"/>
    <p:sldId id="905" r:id="rId30"/>
  </p:sldIdLst>
  <p:sldSz cx="12192000" cy="6858000"/>
  <p:notesSz cx="6954838" cy="923925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1D4084"/>
    <a:srgbClr val="1D4184"/>
    <a:srgbClr val="7F96AE"/>
    <a:srgbClr val="64BCEA"/>
    <a:srgbClr val="62B8E7"/>
    <a:srgbClr val="E8373C"/>
    <a:srgbClr val="C4AC5C"/>
    <a:srgbClr val="0C7CC5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276" autoAdjust="0"/>
  </p:normalViewPr>
  <p:slideViewPr>
    <p:cSldViewPr snapToGrid="0">
      <p:cViewPr varScale="1">
        <p:scale>
          <a:sx n="104" d="100"/>
          <a:sy n="104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1B670F-03D5-4BAF-884A-15A65BC32B78}" type="doc">
      <dgm:prSet loTypeId="urn:microsoft.com/office/officeart/2005/8/layout/vProcess5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9D81E8DB-A3F0-43C3-9C4D-A0A069106B12}" type="pres">
      <dgm:prSet presAssocID="{D51B670F-03D5-4BAF-884A-15A65BC32B78}" presName="outerComposite" presStyleCnt="0">
        <dgm:presLayoutVars>
          <dgm:chMax val="5"/>
          <dgm:dir/>
          <dgm:resizeHandles val="exact"/>
        </dgm:presLayoutVars>
      </dgm:prSet>
      <dgm:spPr/>
    </dgm:pt>
    <dgm:pt modelId="{65990A65-2ABC-4BD6-BF8E-361E573F7C85}" type="pres">
      <dgm:prSet presAssocID="{D51B670F-03D5-4BAF-884A-15A65BC32B78}" presName="dummyMaxCanvas" presStyleCnt="0">
        <dgm:presLayoutVars/>
      </dgm:prSet>
      <dgm:spPr/>
    </dgm:pt>
  </dgm:ptLst>
  <dgm:cxnLst>
    <dgm:cxn modelId="{138149A4-FB37-4017-92D0-32EC6455F54E}" type="presOf" srcId="{D51B670F-03D5-4BAF-884A-15A65BC32B78}" destId="{9D81E8DB-A3F0-43C3-9C4D-A0A069106B12}" srcOrd="0" destOrd="0" presId="urn:microsoft.com/office/officeart/2005/8/layout/vProcess5"/>
    <dgm:cxn modelId="{073491A9-FAD7-430B-B20F-CDFAECFDE8D4}" type="presParOf" srcId="{9D81E8DB-A3F0-43C3-9C4D-A0A069106B12}" destId="{65990A65-2ABC-4BD6-BF8E-361E573F7C85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1B670F-03D5-4BAF-884A-15A65BC32B78}" type="doc">
      <dgm:prSet loTypeId="urn:microsoft.com/office/officeart/2005/8/layout/vProcess5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9D81E8DB-A3F0-43C3-9C4D-A0A069106B12}" type="pres">
      <dgm:prSet presAssocID="{D51B670F-03D5-4BAF-884A-15A65BC32B78}" presName="outerComposite" presStyleCnt="0">
        <dgm:presLayoutVars>
          <dgm:chMax val="5"/>
          <dgm:dir/>
          <dgm:resizeHandles val="exact"/>
        </dgm:presLayoutVars>
      </dgm:prSet>
      <dgm:spPr/>
    </dgm:pt>
    <dgm:pt modelId="{65990A65-2ABC-4BD6-BF8E-361E573F7C85}" type="pres">
      <dgm:prSet presAssocID="{D51B670F-03D5-4BAF-884A-15A65BC32B78}" presName="dummyMaxCanvas" presStyleCnt="0">
        <dgm:presLayoutVars/>
      </dgm:prSet>
      <dgm:spPr/>
    </dgm:pt>
  </dgm:ptLst>
  <dgm:cxnLst>
    <dgm:cxn modelId="{138149A4-FB37-4017-92D0-32EC6455F54E}" type="presOf" srcId="{D51B670F-03D5-4BAF-884A-15A65BC32B78}" destId="{9D81E8DB-A3F0-43C3-9C4D-A0A069106B12}" srcOrd="0" destOrd="0" presId="urn:microsoft.com/office/officeart/2005/8/layout/vProcess5"/>
    <dgm:cxn modelId="{073491A9-FAD7-430B-B20F-CDFAECFDE8D4}" type="presParOf" srcId="{9D81E8DB-A3F0-43C3-9C4D-A0A069106B12}" destId="{65990A65-2ABC-4BD6-BF8E-361E573F7C85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39467" y="0"/>
            <a:ext cx="3013763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64DBB-314E-4B10-A531-098A575C76E7}" type="datetimeFigureOut">
              <a:rPr lang="es-EC" smtClean="0"/>
              <a:t>28/6/2024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55700"/>
            <a:ext cx="5538788" cy="3116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95485" y="4446389"/>
            <a:ext cx="5563870" cy="36379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775685"/>
            <a:ext cx="3013763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39467" y="8775685"/>
            <a:ext cx="3013763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998E4-A2C5-48C8-B4DC-AB91EB142E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455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Representante de todas las partes interesadas y de las personas que asistieron a la conformación de la asamblea tales como recicladores, proveedores, clientes y comunidades y se procede a evaluar el desempeño de la EMGIRS EP 22023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D4829-96C9-4FE1-B9AF-BC74813099B0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5236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18D5A9-FD79-40D1-8079-DC9E306FC293}" type="slidenum">
              <a:rPr lang="es-ES" altLang="es-ES" smtClean="0">
                <a:latin typeface="Calibri" panose="020F0502020204030204" pitchFamily="34" charset="0"/>
              </a:rPr>
              <a:pPr/>
              <a:t>29</a:t>
            </a:fld>
            <a:endParaRPr lang="es-ES" altLang="es-E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96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998E4-A2C5-48C8-B4DC-AB91EB142ECD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5702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998E4-A2C5-48C8-B4DC-AB91EB142ECD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7613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998E4-A2C5-48C8-B4DC-AB91EB142ECD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2807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998E4-A2C5-48C8-B4DC-AB91EB142ECD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5745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998E4-A2C5-48C8-B4DC-AB91EB142ECD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0365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998E4-A2C5-48C8-B4DC-AB91EB142ECD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8112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998E4-A2C5-48C8-B4DC-AB91EB142ECD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6674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F998E4-A2C5-48C8-B4DC-AB91EB142ECD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4875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A765-ED90-46AD-9E8C-64DD5A72ECCB}" type="datetimeFigureOut">
              <a:rPr lang="es-EC" smtClean="0"/>
              <a:t>28/6/2024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84513-88EC-4C23-8CCB-E7DD7D3CC6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0735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A765-ED90-46AD-9E8C-64DD5A72ECCB}" type="datetimeFigureOut">
              <a:rPr lang="es-EC" smtClean="0"/>
              <a:t>28/6/2024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84513-88EC-4C23-8CCB-E7DD7D3CC6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59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A765-ED90-46AD-9E8C-64DD5A72ECCB}" type="datetimeFigureOut">
              <a:rPr lang="es-EC" smtClean="0"/>
              <a:t>28/6/2024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84513-88EC-4C23-8CCB-E7DD7D3CC6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0950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Diapositiva de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9EA765-ED90-46AD-9E8C-64DD5A72ECCB}" type="datetimeFigureOut">
              <a:rPr lang="es-EC"/>
              <a:t>28/6/2024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2384513-88EC-4C23-8CCB-E7DD7D3CC67B}" type="slidenum">
              <a:rPr lang="es-EC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4255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Título y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9EA765-ED90-46AD-9E8C-64DD5A72ECCB}" type="datetimeFigureOut">
              <a:rPr lang="es-EC"/>
              <a:t>28/6/2024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2384513-88EC-4C23-8CCB-E7DD7D3CC67B}" type="slidenum">
              <a:rPr lang="es-EC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3004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1_Encabezado de secció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9EA765-ED90-46AD-9E8C-64DD5A72ECCB}" type="datetimeFigureOut">
              <a:rPr lang="es-EC"/>
              <a:t>28/6/2024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2384513-88EC-4C23-8CCB-E7DD7D3CC67B}" type="slidenum">
              <a:rPr lang="es-EC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8828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1_Dos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9EA765-ED90-46AD-9E8C-64DD5A72ECCB}" type="datetimeFigureOut">
              <a:rPr lang="es-EC"/>
              <a:t>28/6/2024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2384513-88EC-4C23-8CCB-E7DD7D3CC67B}" type="slidenum">
              <a:rPr lang="es-EC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9347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1_Comparació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9EA765-ED90-46AD-9E8C-64DD5A72ECCB}" type="datetimeFigureOut">
              <a:rPr lang="es-EC"/>
              <a:t>28/6/2024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2384513-88EC-4C23-8CCB-E7DD7D3CC67B}" type="slidenum">
              <a:rPr lang="es-EC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1366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Solo el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9EA765-ED90-46AD-9E8C-64DD5A72ECCB}" type="datetimeFigureOut">
              <a:rPr lang="es-EC"/>
              <a:t>28/6/2024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2384513-88EC-4C23-8CCB-E7DD7D3CC67B}" type="slidenum">
              <a:rPr lang="es-EC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350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9EA765-ED90-46AD-9E8C-64DD5A72ECCB}" type="datetimeFigureOut">
              <a:rPr lang="es-EC"/>
              <a:t>28/6/2024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2384513-88EC-4C23-8CCB-E7DD7D3CC67B}" type="slidenum">
              <a:rPr lang="es-EC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7027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1_Contenido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9EA765-ED90-46AD-9E8C-64DD5A72ECCB}" type="datetimeFigureOut">
              <a:rPr lang="es-EC"/>
              <a:t>28/6/2024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2384513-88EC-4C23-8CCB-E7DD7D3CC67B}" type="slidenum">
              <a:rPr lang="es-EC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321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A765-ED90-46AD-9E8C-64DD5A72ECCB}" type="datetimeFigureOut">
              <a:rPr lang="es-EC" smtClean="0"/>
              <a:t>28/6/2024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84513-88EC-4C23-8CCB-E7DD7D3CC6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6683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1_Imagen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9EA765-ED90-46AD-9E8C-64DD5A72ECCB}" type="datetimeFigureOut">
              <a:rPr lang="es-EC"/>
              <a:t>28/6/2024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2384513-88EC-4C23-8CCB-E7DD7D3CC67B}" type="slidenum">
              <a:rPr lang="es-EC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1881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1_Título y texto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9EA765-ED90-46AD-9E8C-64DD5A72ECCB}" type="datetimeFigureOut">
              <a:rPr lang="es-EC"/>
              <a:t>28/6/2024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2384513-88EC-4C23-8CCB-E7DD7D3CC67B}" type="slidenum">
              <a:rPr lang="es-EC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26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Título vertical y tex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9EA765-ED90-46AD-9E8C-64DD5A72ECCB}" type="datetimeFigureOut">
              <a:rPr lang="es-EC"/>
              <a:t>28/6/2024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2384513-88EC-4C23-8CCB-E7DD7D3CC67B}" type="slidenum">
              <a:rPr lang="es-EC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2984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62B6F90-5AD7-54F3-387C-D9402812F4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50765" y="1894901"/>
            <a:ext cx="1905919" cy="2093204"/>
          </a:xfrm>
          <a:custGeom>
            <a:avLst/>
            <a:gdLst>
              <a:gd name="connsiteX0" fmla="*/ 60399 w 1905919"/>
              <a:gd name="connsiteY0" fmla="*/ 0 h 2093204"/>
              <a:gd name="connsiteX1" fmla="*/ 1845520 w 1905919"/>
              <a:gd name="connsiteY1" fmla="*/ 0 h 2093204"/>
              <a:gd name="connsiteX2" fmla="*/ 1905919 w 1905919"/>
              <a:gd name="connsiteY2" fmla="*/ 60399 h 2093204"/>
              <a:gd name="connsiteX3" fmla="*/ 1905919 w 1905919"/>
              <a:gd name="connsiteY3" fmla="*/ 2032805 h 2093204"/>
              <a:gd name="connsiteX4" fmla="*/ 1845520 w 1905919"/>
              <a:gd name="connsiteY4" fmla="*/ 2093204 h 2093204"/>
              <a:gd name="connsiteX5" fmla="*/ 60399 w 1905919"/>
              <a:gd name="connsiteY5" fmla="*/ 2093204 h 2093204"/>
              <a:gd name="connsiteX6" fmla="*/ 0 w 1905919"/>
              <a:gd name="connsiteY6" fmla="*/ 2032805 h 2093204"/>
              <a:gd name="connsiteX7" fmla="*/ 0 w 1905919"/>
              <a:gd name="connsiteY7" fmla="*/ 60399 h 2093204"/>
              <a:gd name="connsiteX8" fmla="*/ 60399 w 1905919"/>
              <a:gd name="connsiteY8" fmla="*/ 0 h 209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919" h="2093204">
                <a:moveTo>
                  <a:pt x="60399" y="0"/>
                </a:moveTo>
                <a:lnTo>
                  <a:pt x="1845520" y="0"/>
                </a:lnTo>
                <a:cubicBezTo>
                  <a:pt x="1878877" y="0"/>
                  <a:pt x="1905919" y="27042"/>
                  <a:pt x="1905919" y="60399"/>
                </a:cubicBezTo>
                <a:lnTo>
                  <a:pt x="1905919" y="2032805"/>
                </a:lnTo>
                <a:cubicBezTo>
                  <a:pt x="1905919" y="2066162"/>
                  <a:pt x="1878877" y="2093204"/>
                  <a:pt x="1845520" y="2093204"/>
                </a:cubicBezTo>
                <a:lnTo>
                  <a:pt x="60399" y="2093204"/>
                </a:lnTo>
                <a:cubicBezTo>
                  <a:pt x="27042" y="2093204"/>
                  <a:pt x="0" y="2066162"/>
                  <a:pt x="0" y="2032805"/>
                </a:cubicBezTo>
                <a:lnTo>
                  <a:pt x="0" y="60399"/>
                </a:lnTo>
                <a:cubicBezTo>
                  <a:pt x="0" y="27042"/>
                  <a:pt x="27042" y="0"/>
                  <a:pt x="6039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4886A18-7760-C850-681E-9CBBF8A685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66003" y="1894901"/>
            <a:ext cx="1905919" cy="2093204"/>
          </a:xfrm>
          <a:custGeom>
            <a:avLst/>
            <a:gdLst>
              <a:gd name="connsiteX0" fmla="*/ 60399 w 1905919"/>
              <a:gd name="connsiteY0" fmla="*/ 0 h 2093204"/>
              <a:gd name="connsiteX1" fmla="*/ 1845520 w 1905919"/>
              <a:gd name="connsiteY1" fmla="*/ 0 h 2093204"/>
              <a:gd name="connsiteX2" fmla="*/ 1905919 w 1905919"/>
              <a:gd name="connsiteY2" fmla="*/ 60399 h 2093204"/>
              <a:gd name="connsiteX3" fmla="*/ 1905919 w 1905919"/>
              <a:gd name="connsiteY3" fmla="*/ 2032805 h 2093204"/>
              <a:gd name="connsiteX4" fmla="*/ 1845520 w 1905919"/>
              <a:gd name="connsiteY4" fmla="*/ 2093204 h 2093204"/>
              <a:gd name="connsiteX5" fmla="*/ 60399 w 1905919"/>
              <a:gd name="connsiteY5" fmla="*/ 2093204 h 2093204"/>
              <a:gd name="connsiteX6" fmla="*/ 0 w 1905919"/>
              <a:gd name="connsiteY6" fmla="*/ 2032805 h 2093204"/>
              <a:gd name="connsiteX7" fmla="*/ 0 w 1905919"/>
              <a:gd name="connsiteY7" fmla="*/ 60399 h 2093204"/>
              <a:gd name="connsiteX8" fmla="*/ 60399 w 1905919"/>
              <a:gd name="connsiteY8" fmla="*/ 0 h 209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919" h="2093204">
                <a:moveTo>
                  <a:pt x="60399" y="0"/>
                </a:moveTo>
                <a:lnTo>
                  <a:pt x="1845520" y="0"/>
                </a:lnTo>
                <a:cubicBezTo>
                  <a:pt x="1878877" y="0"/>
                  <a:pt x="1905919" y="27042"/>
                  <a:pt x="1905919" y="60399"/>
                </a:cubicBezTo>
                <a:lnTo>
                  <a:pt x="1905919" y="2032805"/>
                </a:lnTo>
                <a:cubicBezTo>
                  <a:pt x="1905919" y="2066162"/>
                  <a:pt x="1878877" y="2093204"/>
                  <a:pt x="1845520" y="2093204"/>
                </a:cubicBezTo>
                <a:lnTo>
                  <a:pt x="60399" y="2093204"/>
                </a:lnTo>
                <a:cubicBezTo>
                  <a:pt x="27042" y="2093204"/>
                  <a:pt x="0" y="2066162"/>
                  <a:pt x="0" y="2032805"/>
                </a:cubicBezTo>
                <a:lnTo>
                  <a:pt x="0" y="60399"/>
                </a:lnTo>
                <a:cubicBezTo>
                  <a:pt x="0" y="27042"/>
                  <a:pt x="27042" y="0"/>
                  <a:pt x="6039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8E504AD-824B-6E1B-5BFC-C60A0323D1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181241" y="1894901"/>
            <a:ext cx="1905919" cy="2093204"/>
          </a:xfrm>
          <a:custGeom>
            <a:avLst/>
            <a:gdLst>
              <a:gd name="connsiteX0" fmla="*/ 60399 w 1905919"/>
              <a:gd name="connsiteY0" fmla="*/ 0 h 2093204"/>
              <a:gd name="connsiteX1" fmla="*/ 1845520 w 1905919"/>
              <a:gd name="connsiteY1" fmla="*/ 0 h 2093204"/>
              <a:gd name="connsiteX2" fmla="*/ 1905919 w 1905919"/>
              <a:gd name="connsiteY2" fmla="*/ 60399 h 2093204"/>
              <a:gd name="connsiteX3" fmla="*/ 1905919 w 1905919"/>
              <a:gd name="connsiteY3" fmla="*/ 2032805 h 2093204"/>
              <a:gd name="connsiteX4" fmla="*/ 1845520 w 1905919"/>
              <a:gd name="connsiteY4" fmla="*/ 2093204 h 2093204"/>
              <a:gd name="connsiteX5" fmla="*/ 60399 w 1905919"/>
              <a:gd name="connsiteY5" fmla="*/ 2093204 h 2093204"/>
              <a:gd name="connsiteX6" fmla="*/ 0 w 1905919"/>
              <a:gd name="connsiteY6" fmla="*/ 2032805 h 2093204"/>
              <a:gd name="connsiteX7" fmla="*/ 0 w 1905919"/>
              <a:gd name="connsiteY7" fmla="*/ 60399 h 2093204"/>
              <a:gd name="connsiteX8" fmla="*/ 60399 w 1905919"/>
              <a:gd name="connsiteY8" fmla="*/ 0 h 209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919" h="2093204">
                <a:moveTo>
                  <a:pt x="60399" y="0"/>
                </a:moveTo>
                <a:lnTo>
                  <a:pt x="1845520" y="0"/>
                </a:lnTo>
                <a:cubicBezTo>
                  <a:pt x="1878877" y="0"/>
                  <a:pt x="1905919" y="27042"/>
                  <a:pt x="1905919" y="60399"/>
                </a:cubicBezTo>
                <a:lnTo>
                  <a:pt x="1905919" y="2032805"/>
                </a:lnTo>
                <a:cubicBezTo>
                  <a:pt x="1905919" y="2066162"/>
                  <a:pt x="1878877" y="2093204"/>
                  <a:pt x="1845520" y="2093204"/>
                </a:cubicBezTo>
                <a:lnTo>
                  <a:pt x="60399" y="2093204"/>
                </a:lnTo>
                <a:cubicBezTo>
                  <a:pt x="27042" y="2093204"/>
                  <a:pt x="0" y="2066162"/>
                  <a:pt x="0" y="2032805"/>
                </a:cubicBezTo>
                <a:lnTo>
                  <a:pt x="0" y="60399"/>
                </a:lnTo>
                <a:cubicBezTo>
                  <a:pt x="0" y="27042"/>
                  <a:pt x="27042" y="0"/>
                  <a:pt x="6039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7D101B5-DB8E-B851-7495-16C5CC7F78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35527" y="1894901"/>
            <a:ext cx="1905919" cy="2093204"/>
          </a:xfrm>
          <a:custGeom>
            <a:avLst/>
            <a:gdLst>
              <a:gd name="connsiteX0" fmla="*/ 60399 w 1905919"/>
              <a:gd name="connsiteY0" fmla="*/ 0 h 2093204"/>
              <a:gd name="connsiteX1" fmla="*/ 1845520 w 1905919"/>
              <a:gd name="connsiteY1" fmla="*/ 0 h 2093204"/>
              <a:gd name="connsiteX2" fmla="*/ 1905919 w 1905919"/>
              <a:gd name="connsiteY2" fmla="*/ 60399 h 2093204"/>
              <a:gd name="connsiteX3" fmla="*/ 1905919 w 1905919"/>
              <a:gd name="connsiteY3" fmla="*/ 2032805 h 2093204"/>
              <a:gd name="connsiteX4" fmla="*/ 1845520 w 1905919"/>
              <a:gd name="connsiteY4" fmla="*/ 2093204 h 2093204"/>
              <a:gd name="connsiteX5" fmla="*/ 60399 w 1905919"/>
              <a:gd name="connsiteY5" fmla="*/ 2093204 h 2093204"/>
              <a:gd name="connsiteX6" fmla="*/ 0 w 1905919"/>
              <a:gd name="connsiteY6" fmla="*/ 2032805 h 2093204"/>
              <a:gd name="connsiteX7" fmla="*/ 0 w 1905919"/>
              <a:gd name="connsiteY7" fmla="*/ 60399 h 2093204"/>
              <a:gd name="connsiteX8" fmla="*/ 60399 w 1905919"/>
              <a:gd name="connsiteY8" fmla="*/ 0 h 209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919" h="2093204">
                <a:moveTo>
                  <a:pt x="60399" y="0"/>
                </a:moveTo>
                <a:lnTo>
                  <a:pt x="1845520" y="0"/>
                </a:lnTo>
                <a:cubicBezTo>
                  <a:pt x="1878877" y="0"/>
                  <a:pt x="1905919" y="27042"/>
                  <a:pt x="1905919" y="60399"/>
                </a:cubicBezTo>
                <a:lnTo>
                  <a:pt x="1905919" y="2032805"/>
                </a:lnTo>
                <a:cubicBezTo>
                  <a:pt x="1905919" y="2066162"/>
                  <a:pt x="1878877" y="2093204"/>
                  <a:pt x="1845520" y="2093204"/>
                </a:cubicBezTo>
                <a:lnTo>
                  <a:pt x="60399" y="2093204"/>
                </a:lnTo>
                <a:cubicBezTo>
                  <a:pt x="27042" y="2093204"/>
                  <a:pt x="0" y="2066162"/>
                  <a:pt x="0" y="2032805"/>
                </a:cubicBezTo>
                <a:lnTo>
                  <a:pt x="0" y="60399"/>
                </a:lnTo>
                <a:cubicBezTo>
                  <a:pt x="0" y="27042"/>
                  <a:pt x="27042" y="0"/>
                  <a:pt x="6039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7907124-640C-6B92-7A9F-CF48C33C92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233889"/>
            <a:ext cx="2530207" cy="3415229"/>
          </a:xfrm>
          <a:custGeom>
            <a:avLst/>
            <a:gdLst>
              <a:gd name="connsiteX0" fmla="*/ 80182 w 2530207"/>
              <a:gd name="connsiteY0" fmla="*/ 0 h 3415229"/>
              <a:gd name="connsiteX1" fmla="*/ 2450025 w 2530207"/>
              <a:gd name="connsiteY1" fmla="*/ 0 h 3415229"/>
              <a:gd name="connsiteX2" fmla="*/ 2530207 w 2530207"/>
              <a:gd name="connsiteY2" fmla="*/ 80182 h 3415229"/>
              <a:gd name="connsiteX3" fmla="*/ 2530207 w 2530207"/>
              <a:gd name="connsiteY3" fmla="*/ 3335047 h 3415229"/>
              <a:gd name="connsiteX4" fmla="*/ 2450025 w 2530207"/>
              <a:gd name="connsiteY4" fmla="*/ 3415229 h 3415229"/>
              <a:gd name="connsiteX5" fmla="*/ 80182 w 2530207"/>
              <a:gd name="connsiteY5" fmla="*/ 3415229 h 3415229"/>
              <a:gd name="connsiteX6" fmla="*/ 0 w 2530207"/>
              <a:gd name="connsiteY6" fmla="*/ 3335047 h 3415229"/>
              <a:gd name="connsiteX7" fmla="*/ 0 w 2530207"/>
              <a:gd name="connsiteY7" fmla="*/ 80182 h 3415229"/>
              <a:gd name="connsiteX8" fmla="*/ 80182 w 2530207"/>
              <a:gd name="connsiteY8" fmla="*/ 0 h 34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0207" h="3415229">
                <a:moveTo>
                  <a:pt x="80182" y="0"/>
                </a:moveTo>
                <a:lnTo>
                  <a:pt x="2450025" y="0"/>
                </a:lnTo>
                <a:cubicBezTo>
                  <a:pt x="2494308" y="0"/>
                  <a:pt x="2530207" y="35899"/>
                  <a:pt x="2530207" y="80182"/>
                </a:cubicBezTo>
                <a:lnTo>
                  <a:pt x="2530207" y="3335047"/>
                </a:lnTo>
                <a:cubicBezTo>
                  <a:pt x="2530207" y="3379330"/>
                  <a:pt x="2494308" y="3415229"/>
                  <a:pt x="2450025" y="3415229"/>
                </a:cubicBezTo>
                <a:lnTo>
                  <a:pt x="80182" y="3415229"/>
                </a:lnTo>
                <a:cubicBezTo>
                  <a:pt x="35899" y="3415229"/>
                  <a:pt x="0" y="3379330"/>
                  <a:pt x="0" y="3335047"/>
                </a:cubicBezTo>
                <a:lnTo>
                  <a:pt x="0" y="80182"/>
                </a:lnTo>
                <a:cubicBezTo>
                  <a:pt x="0" y="35899"/>
                  <a:pt x="35899" y="0"/>
                  <a:pt x="8018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266700" dist="139700" dir="8100000" algn="tr" rotWithShape="0">
              <a:prstClr val="black">
                <a:alpha val="4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30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EE2D03B3-6E5F-49B9-9DBC-BD2D59B1FF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0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A765-ED90-46AD-9E8C-64DD5A72ECCB}" type="datetimeFigureOut">
              <a:rPr lang="es-EC" smtClean="0"/>
              <a:t>28/6/2024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84513-88EC-4C23-8CCB-E7DD7D3CC6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0373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A765-ED90-46AD-9E8C-64DD5A72ECCB}" type="datetimeFigureOut">
              <a:rPr lang="es-EC" smtClean="0"/>
              <a:t>28/6/2024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84513-88EC-4C23-8CCB-E7DD7D3CC6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625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A765-ED90-46AD-9E8C-64DD5A72ECCB}" type="datetimeFigureOut">
              <a:rPr lang="es-EC" smtClean="0"/>
              <a:t>28/6/2024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84513-88EC-4C23-8CCB-E7DD7D3CC6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252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A765-ED90-46AD-9E8C-64DD5A72ECCB}" type="datetimeFigureOut">
              <a:rPr lang="es-EC" smtClean="0"/>
              <a:t>28/6/2024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84513-88EC-4C23-8CCB-E7DD7D3CC6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948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A765-ED90-46AD-9E8C-64DD5A72ECCB}" type="datetimeFigureOut">
              <a:rPr lang="es-EC" smtClean="0"/>
              <a:t>28/6/2024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84513-88EC-4C23-8CCB-E7DD7D3CC6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30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A765-ED90-46AD-9E8C-64DD5A72ECCB}" type="datetimeFigureOut">
              <a:rPr lang="es-EC" smtClean="0"/>
              <a:t>28/6/2024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84513-88EC-4C23-8CCB-E7DD7D3CC6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481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A765-ED90-46AD-9E8C-64DD5A72ECCB}" type="datetimeFigureOut">
              <a:rPr lang="es-EC" smtClean="0"/>
              <a:t>28/6/2024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84513-88EC-4C23-8CCB-E7DD7D3CC6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732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 l="10317" r="103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EA765-ED90-46AD-9E8C-64DD5A72ECCB}" type="datetimeFigureOut">
              <a:rPr lang="es-EC" smtClean="0"/>
              <a:t>28/6/2024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84513-88EC-4C23-8CCB-E7DD7D3CC67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845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3" r:id="rId23"/>
    <p:sldLayoutId id="214748378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jpe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23.png"/><Relationship Id="rId3" Type="http://schemas.openxmlformats.org/officeDocument/2006/relationships/image" Target="../media/image42.jpeg"/><Relationship Id="rId7" Type="http://schemas.openxmlformats.org/officeDocument/2006/relationships/diagramLayout" Target="../diagrams/layout2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11.png"/><Relationship Id="rId5" Type="http://schemas.openxmlformats.org/officeDocument/2006/relationships/image" Target="../media/image44.jpeg"/><Relationship Id="rId10" Type="http://schemas.microsoft.com/office/2007/relationships/diagramDrawing" Target="../diagrams/drawing2.xml"/><Relationship Id="rId4" Type="http://schemas.openxmlformats.org/officeDocument/2006/relationships/image" Target="../media/image43.png"/><Relationship Id="rId9" Type="http://schemas.openxmlformats.org/officeDocument/2006/relationships/diagramColors" Target="../diagrams/colors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7D7E219-CDE4-4C4C-9037-E551C3D04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Marcador de posición de imagen 29" descr="Imagen que contiene exterior, edificio, moto, parado&#10;&#10;Descripción generada automáticamente">
            <a:extLst>
              <a:ext uri="{FF2B5EF4-FFF2-40B4-BE49-F238E27FC236}">
                <a16:creationId xmlns:a16="http://schemas.microsoft.com/office/drawing/2014/main" id="{83EC898B-84A1-F076-F8A6-40EDCB0596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0" r="25310"/>
          <a:stretch>
            <a:fillRect/>
          </a:stretch>
        </p:blipFill>
        <p:spPr>
          <a:xfrm>
            <a:off x="5550112" y="1224904"/>
            <a:ext cx="3731455" cy="5036652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B2D0FA-FA89-C051-735B-DDD82A805344}"/>
              </a:ext>
            </a:extLst>
          </p:cNvPr>
          <p:cNvSpPr txBox="1"/>
          <p:nvPr/>
        </p:nvSpPr>
        <p:spPr>
          <a:xfrm>
            <a:off x="6532721" y="5226244"/>
            <a:ext cx="197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Operación directa de la ETS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cxnSp>
        <p:nvCxnSpPr>
          <p:cNvPr id="7" name="Straight Connector 86">
            <a:extLst>
              <a:ext uri="{FF2B5EF4-FFF2-40B4-BE49-F238E27FC236}">
                <a16:creationId xmlns:a16="http://schemas.microsoft.com/office/drawing/2014/main" id="{51430D00-4F87-13BE-EB06-E63AEDFACA77}"/>
              </a:ext>
            </a:extLst>
          </p:cNvPr>
          <p:cNvCxnSpPr>
            <a:cxnSpLocks/>
          </p:cNvCxnSpPr>
          <p:nvPr/>
        </p:nvCxnSpPr>
        <p:spPr>
          <a:xfrm>
            <a:off x="660400" y="745121"/>
            <a:ext cx="0" cy="5795526"/>
          </a:xfrm>
          <a:prstGeom prst="line">
            <a:avLst/>
          </a:prstGeom>
          <a:ln>
            <a:solidFill>
              <a:srgbClr val="1D41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7">
            <a:hlinkClick r:id="" action="ppaction://noaction"/>
            <a:extLst>
              <a:ext uri="{FF2B5EF4-FFF2-40B4-BE49-F238E27FC236}">
                <a16:creationId xmlns:a16="http://schemas.microsoft.com/office/drawing/2014/main" id="{5B06784B-9849-9568-ABBE-3CE734891C3E}"/>
              </a:ext>
            </a:extLst>
          </p:cNvPr>
          <p:cNvSpPr/>
          <p:nvPr/>
        </p:nvSpPr>
        <p:spPr>
          <a:xfrm>
            <a:off x="473513" y="5071543"/>
            <a:ext cx="372532" cy="372532"/>
          </a:xfrm>
          <a:prstGeom prst="ellipse">
            <a:avLst/>
          </a:prstGeom>
          <a:solidFill>
            <a:srgbClr val="E7373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88">
            <a:hlinkClick r:id="" action="ppaction://noaction"/>
            <a:extLst>
              <a:ext uri="{FF2B5EF4-FFF2-40B4-BE49-F238E27FC236}">
                <a16:creationId xmlns:a16="http://schemas.microsoft.com/office/drawing/2014/main" id="{70BC1826-F87B-3B80-37F6-7D26A4B3B3D9}"/>
              </a:ext>
            </a:extLst>
          </p:cNvPr>
          <p:cNvSpPr/>
          <p:nvPr/>
        </p:nvSpPr>
        <p:spPr>
          <a:xfrm>
            <a:off x="571500" y="636340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89">
            <a:hlinkClick r:id="" action="ppaction://noaction"/>
            <a:extLst>
              <a:ext uri="{FF2B5EF4-FFF2-40B4-BE49-F238E27FC236}">
                <a16:creationId xmlns:a16="http://schemas.microsoft.com/office/drawing/2014/main" id="{E32BA8F4-95E4-F3A6-6FDA-D3D6B8B1A910}"/>
              </a:ext>
            </a:extLst>
          </p:cNvPr>
          <p:cNvSpPr/>
          <p:nvPr/>
        </p:nvSpPr>
        <p:spPr>
          <a:xfrm>
            <a:off x="571500" y="1803195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90">
            <a:hlinkClick r:id="" action="ppaction://noaction"/>
            <a:extLst>
              <a:ext uri="{FF2B5EF4-FFF2-40B4-BE49-F238E27FC236}">
                <a16:creationId xmlns:a16="http://schemas.microsoft.com/office/drawing/2014/main" id="{216AF70A-0D69-5B67-6199-BA379A3712B1}"/>
              </a:ext>
            </a:extLst>
          </p:cNvPr>
          <p:cNvSpPr/>
          <p:nvPr/>
        </p:nvSpPr>
        <p:spPr>
          <a:xfrm>
            <a:off x="570880" y="2936972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91">
            <a:hlinkClick r:id="" action="ppaction://noaction"/>
            <a:extLst>
              <a:ext uri="{FF2B5EF4-FFF2-40B4-BE49-F238E27FC236}">
                <a16:creationId xmlns:a16="http://schemas.microsoft.com/office/drawing/2014/main" id="{06E7C0D1-85DD-8CFA-E554-1287E8AD0A9D}"/>
              </a:ext>
            </a:extLst>
          </p:cNvPr>
          <p:cNvSpPr/>
          <p:nvPr/>
        </p:nvSpPr>
        <p:spPr>
          <a:xfrm>
            <a:off x="575064" y="4110593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91">
            <a:hlinkClick r:id="" action="ppaction://noaction"/>
            <a:extLst>
              <a:ext uri="{FF2B5EF4-FFF2-40B4-BE49-F238E27FC236}">
                <a16:creationId xmlns:a16="http://schemas.microsoft.com/office/drawing/2014/main" id="{4DD28E90-341A-299F-39D6-B1A43C870225}"/>
              </a:ext>
            </a:extLst>
          </p:cNvPr>
          <p:cNvSpPr/>
          <p:nvPr/>
        </p:nvSpPr>
        <p:spPr>
          <a:xfrm>
            <a:off x="573293" y="6361199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Marcador de posición de imagen 17">
            <a:extLst>
              <a:ext uri="{FF2B5EF4-FFF2-40B4-BE49-F238E27FC236}">
                <a16:creationId xmlns:a16="http://schemas.microsoft.com/office/drawing/2014/main" id="{350C14C0-B91C-D8D2-545B-65EA25DC8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" b="6069"/>
          <a:stretch/>
        </p:blipFill>
        <p:spPr>
          <a:xfrm>
            <a:off x="9578599" y="2500577"/>
            <a:ext cx="1905919" cy="2093204"/>
          </a:xfrm>
          <a:custGeom>
            <a:avLst/>
            <a:gdLst>
              <a:gd name="connsiteX0" fmla="*/ 60399 w 1905919"/>
              <a:gd name="connsiteY0" fmla="*/ 0 h 2093204"/>
              <a:gd name="connsiteX1" fmla="*/ 1845520 w 1905919"/>
              <a:gd name="connsiteY1" fmla="*/ 0 h 2093204"/>
              <a:gd name="connsiteX2" fmla="*/ 1905919 w 1905919"/>
              <a:gd name="connsiteY2" fmla="*/ 60399 h 2093204"/>
              <a:gd name="connsiteX3" fmla="*/ 1905919 w 1905919"/>
              <a:gd name="connsiteY3" fmla="*/ 2032805 h 2093204"/>
              <a:gd name="connsiteX4" fmla="*/ 1845520 w 1905919"/>
              <a:gd name="connsiteY4" fmla="*/ 2093204 h 2093204"/>
              <a:gd name="connsiteX5" fmla="*/ 60399 w 1905919"/>
              <a:gd name="connsiteY5" fmla="*/ 2093204 h 2093204"/>
              <a:gd name="connsiteX6" fmla="*/ 0 w 1905919"/>
              <a:gd name="connsiteY6" fmla="*/ 2032805 h 2093204"/>
              <a:gd name="connsiteX7" fmla="*/ 0 w 1905919"/>
              <a:gd name="connsiteY7" fmla="*/ 60399 h 2093204"/>
              <a:gd name="connsiteX8" fmla="*/ 60399 w 1905919"/>
              <a:gd name="connsiteY8" fmla="*/ 0 h 209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919" h="2093204">
                <a:moveTo>
                  <a:pt x="60399" y="0"/>
                </a:moveTo>
                <a:lnTo>
                  <a:pt x="1845520" y="0"/>
                </a:lnTo>
                <a:cubicBezTo>
                  <a:pt x="1878877" y="0"/>
                  <a:pt x="1905919" y="27042"/>
                  <a:pt x="1905919" y="60399"/>
                </a:cubicBezTo>
                <a:lnTo>
                  <a:pt x="1905919" y="2032805"/>
                </a:lnTo>
                <a:cubicBezTo>
                  <a:pt x="1905919" y="2066162"/>
                  <a:pt x="1878877" y="2093204"/>
                  <a:pt x="1845520" y="2093204"/>
                </a:cubicBezTo>
                <a:lnTo>
                  <a:pt x="60399" y="2093204"/>
                </a:lnTo>
                <a:cubicBezTo>
                  <a:pt x="27042" y="2093204"/>
                  <a:pt x="0" y="2066162"/>
                  <a:pt x="0" y="2032805"/>
                </a:cubicBezTo>
                <a:lnTo>
                  <a:pt x="0" y="60399"/>
                </a:lnTo>
                <a:cubicBezTo>
                  <a:pt x="0" y="27042"/>
                  <a:pt x="27042" y="0"/>
                  <a:pt x="6039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60">
            <a:extLst>
              <a:ext uri="{FF2B5EF4-FFF2-40B4-BE49-F238E27FC236}">
                <a16:creationId xmlns:a16="http://schemas.microsoft.com/office/drawing/2014/main" id="{F00859A9-C006-F5FB-80EE-C8BB960D3521}"/>
              </a:ext>
            </a:extLst>
          </p:cNvPr>
          <p:cNvSpPr txBox="1"/>
          <p:nvPr/>
        </p:nvSpPr>
        <p:spPr>
          <a:xfrm>
            <a:off x="9682877" y="4135706"/>
            <a:ext cx="1801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Rehabilitación</a:t>
            </a: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 de la Plataforma</a:t>
            </a:r>
          </a:p>
        </p:txBody>
      </p:sp>
      <p:pic>
        <p:nvPicPr>
          <p:cNvPr id="32" name="Imagen 31" descr="Texto&#10;&#10;Descripción generada automáticamente con confianza media">
            <a:extLst>
              <a:ext uri="{FF2B5EF4-FFF2-40B4-BE49-F238E27FC236}">
                <a16:creationId xmlns:a16="http://schemas.microsoft.com/office/drawing/2014/main" id="{516D48E4-2D77-9E37-C25A-B07107EBE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11" y="366570"/>
            <a:ext cx="7276672" cy="941687"/>
          </a:xfrm>
          <a:prstGeom prst="rect">
            <a:avLst/>
          </a:prstGeom>
        </p:spPr>
      </p:pic>
      <p:sp>
        <p:nvSpPr>
          <p:cNvPr id="33" name="TextBox 101">
            <a:extLst>
              <a:ext uri="{FF2B5EF4-FFF2-40B4-BE49-F238E27FC236}">
                <a16:creationId xmlns:a16="http://schemas.microsoft.com/office/drawing/2014/main" id="{212A433A-0395-1333-DD2D-B68737FB68D7}"/>
              </a:ext>
            </a:extLst>
          </p:cNvPr>
          <p:cNvSpPr txBox="1"/>
          <p:nvPr/>
        </p:nvSpPr>
        <p:spPr>
          <a:xfrm>
            <a:off x="1348718" y="1729776"/>
            <a:ext cx="4523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Operación directa </a:t>
            </a:r>
          </a:p>
          <a:p>
            <a:r>
              <a:rPr lang="es-MX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de la ETS, desde </a:t>
            </a:r>
          </a:p>
          <a:p>
            <a:r>
              <a:rPr lang="es-MX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julio de 2023.</a:t>
            </a:r>
            <a:endParaRPr lang="en-US" sz="2800" dirty="0">
              <a:solidFill>
                <a:srgbClr val="E8383C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39" name="TextBox 102">
            <a:extLst>
              <a:ext uri="{FF2B5EF4-FFF2-40B4-BE49-F238E27FC236}">
                <a16:creationId xmlns:a16="http://schemas.microsoft.com/office/drawing/2014/main" id="{1C059DD5-288B-0DCA-9800-484CF1D2D86F}"/>
              </a:ext>
            </a:extLst>
          </p:cNvPr>
          <p:cNvSpPr txBox="1"/>
          <p:nvPr/>
        </p:nvSpPr>
        <p:spPr>
          <a:xfrm>
            <a:off x="1384306" y="3289502"/>
            <a:ext cx="37421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Asumimos la administración total de la Estación de Transferencia Sur (ETS), asegurando a la ciudadanía una adecuada gestión de los residuos sólidos.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66205F6-0620-EBAB-E248-FA391DC87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3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D5645E-EA11-968B-B49A-40F4E479E3C1}"/>
              </a:ext>
            </a:extLst>
          </p:cNvPr>
          <p:cNvSpPr/>
          <p:nvPr/>
        </p:nvSpPr>
        <p:spPr>
          <a:xfrm>
            <a:off x="10932431" y="5749464"/>
            <a:ext cx="361950" cy="361950"/>
          </a:xfrm>
          <a:custGeom>
            <a:avLst/>
            <a:gdLst>
              <a:gd name="connsiteX0" fmla="*/ 227210 w 361950"/>
              <a:gd name="connsiteY0" fmla="*/ 106170 h 361950"/>
              <a:gd name="connsiteX1" fmla="*/ 298648 w 361950"/>
              <a:gd name="connsiteY1" fmla="*/ 177608 h 361950"/>
              <a:gd name="connsiteX2" fmla="*/ 298648 w 361950"/>
              <a:gd name="connsiteY2" fmla="*/ 184342 h 361950"/>
              <a:gd name="connsiteX3" fmla="*/ 227210 w 361950"/>
              <a:gd name="connsiteY3" fmla="*/ 255779 h 361950"/>
              <a:gd name="connsiteX4" fmla="*/ 227093 w 361950"/>
              <a:gd name="connsiteY4" fmla="*/ 255897 h 361950"/>
              <a:gd name="connsiteX5" fmla="*/ 220359 w 361950"/>
              <a:gd name="connsiteY5" fmla="*/ 255779 h 361950"/>
              <a:gd name="connsiteX6" fmla="*/ 220476 w 361950"/>
              <a:gd name="connsiteY6" fmla="*/ 249045 h 361950"/>
              <a:gd name="connsiteX7" fmla="*/ 283703 w 361950"/>
              <a:gd name="connsiteY7" fmla="*/ 185818 h 361950"/>
              <a:gd name="connsiteX8" fmla="*/ 283717 w 361950"/>
              <a:gd name="connsiteY8" fmla="*/ 185785 h 361950"/>
              <a:gd name="connsiteX9" fmla="*/ 283670 w 361950"/>
              <a:gd name="connsiteY9" fmla="*/ 185737 h 361950"/>
              <a:gd name="connsiteX10" fmla="*/ 63504 w 361950"/>
              <a:gd name="connsiteY10" fmla="*/ 185737 h 361950"/>
              <a:gd name="connsiteX11" fmla="*/ 58741 w 361950"/>
              <a:gd name="connsiteY11" fmla="*/ 180975 h 361950"/>
              <a:gd name="connsiteX12" fmla="*/ 63504 w 361950"/>
              <a:gd name="connsiteY12" fmla="*/ 176212 h 361950"/>
              <a:gd name="connsiteX13" fmla="*/ 283670 w 361950"/>
              <a:gd name="connsiteY13" fmla="*/ 176212 h 361950"/>
              <a:gd name="connsiteX14" fmla="*/ 283703 w 361950"/>
              <a:gd name="connsiteY14" fmla="*/ 176131 h 361950"/>
              <a:gd name="connsiteX15" fmla="*/ 220476 w 361950"/>
              <a:gd name="connsiteY15" fmla="*/ 112904 h 361950"/>
              <a:gd name="connsiteX16" fmla="*/ 220476 w 361950"/>
              <a:gd name="connsiteY16" fmla="*/ 106287 h 361950"/>
              <a:gd name="connsiteX17" fmla="*/ 227210 w 361950"/>
              <a:gd name="connsiteY17" fmla="*/ 106170 h 361950"/>
              <a:gd name="connsiteX18" fmla="*/ 180975 w 361950"/>
              <a:gd name="connsiteY18" fmla="*/ 9525 h 361950"/>
              <a:gd name="connsiteX19" fmla="*/ 9525 w 361950"/>
              <a:gd name="connsiteY19" fmla="*/ 180975 h 361950"/>
              <a:gd name="connsiteX20" fmla="*/ 180975 w 361950"/>
              <a:gd name="connsiteY20" fmla="*/ 352425 h 361950"/>
              <a:gd name="connsiteX21" fmla="*/ 352425 w 361950"/>
              <a:gd name="connsiteY21" fmla="*/ 180975 h 361950"/>
              <a:gd name="connsiteX22" fmla="*/ 180975 w 361950"/>
              <a:gd name="connsiteY22" fmla="*/ 9525 h 361950"/>
              <a:gd name="connsiteX23" fmla="*/ 180975 w 361950"/>
              <a:gd name="connsiteY23" fmla="*/ 0 h 361950"/>
              <a:gd name="connsiteX24" fmla="*/ 361950 w 361950"/>
              <a:gd name="connsiteY24" fmla="*/ 180975 h 361950"/>
              <a:gd name="connsiteX25" fmla="*/ 180975 w 361950"/>
              <a:gd name="connsiteY25" fmla="*/ 361950 h 361950"/>
              <a:gd name="connsiteX26" fmla="*/ 0 w 361950"/>
              <a:gd name="connsiteY26" fmla="*/ 180975 h 361950"/>
              <a:gd name="connsiteX27" fmla="*/ 180975 w 361950"/>
              <a:gd name="connsiteY27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61950" h="361950">
                <a:moveTo>
                  <a:pt x="227210" y="106170"/>
                </a:moveTo>
                <a:lnTo>
                  <a:pt x="298648" y="177608"/>
                </a:lnTo>
                <a:cubicBezTo>
                  <a:pt x="300507" y="179467"/>
                  <a:pt x="300507" y="182482"/>
                  <a:pt x="298648" y="184342"/>
                </a:cubicBezTo>
                <a:lnTo>
                  <a:pt x="227210" y="255779"/>
                </a:lnTo>
                <a:cubicBezTo>
                  <a:pt x="227172" y="255819"/>
                  <a:pt x="227133" y="255858"/>
                  <a:pt x="227093" y="255897"/>
                </a:cubicBezTo>
                <a:cubicBezTo>
                  <a:pt x="225202" y="257724"/>
                  <a:pt x="222186" y="257672"/>
                  <a:pt x="220359" y="255779"/>
                </a:cubicBezTo>
                <a:cubicBezTo>
                  <a:pt x="218532" y="253887"/>
                  <a:pt x="218584" y="250873"/>
                  <a:pt x="220476" y="249045"/>
                </a:cubicBezTo>
                <a:lnTo>
                  <a:pt x="283703" y="185818"/>
                </a:lnTo>
                <a:cubicBezTo>
                  <a:pt x="283712" y="185810"/>
                  <a:pt x="283717" y="185798"/>
                  <a:pt x="283717" y="185785"/>
                </a:cubicBezTo>
                <a:cubicBezTo>
                  <a:pt x="283717" y="185759"/>
                  <a:pt x="283696" y="185738"/>
                  <a:pt x="283670" y="185737"/>
                </a:cubicBezTo>
                <a:lnTo>
                  <a:pt x="63504" y="185737"/>
                </a:lnTo>
                <a:cubicBezTo>
                  <a:pt x="60873" y="185737"/>
                  <a:pt x="58741" y="183605"/>
                  <a:pt x="58741" y="180975"/>
                </a:cubicBezTo>
                <a:cubicBezTo>
                  <a:pt x="58741" y="178344"/>
                  <a:pt x="60873" y="176212"/>
                  <a:pt x="63504" y="176212"/>
                </a:cubicBezTo>
                <a:lnTo>
                  <a:pt x="283670" y="176212"/>
                </a:lnTo>
                <a:cubicBezTo>
                  <a:pt x="283732" y="176212"/>
                  <a:pt x="283746" y="176174"/>
                  <a:pt x="283703" y="176131"/>
                </a:cubicBezTo>
                <a:lnTo>
                  <a:pt x="220476" y="112904"/>
                </a:lnTo>
                <a:cubicBezTo>
                  <a:pt x="218694" y="111059"/>
                  <a:pt x="218694" y="108133"/>
                  <a:pt x="220476" y="106287"/>
                </a:cubicBezTo>
                <a:cubicBezTo>
                  <a:pt x="222304" y="104395"/>
                  <a:pt x="225318" y="104342"/>
                  <a:pt x="227210" y="106170"/>
                </a:cubicBezTo>
                <a:close/>
                <a:moveTo>
                  <a:pt x="180975" y="9525"/>
                </a:moveTo>
                <a:cubicBezTo>
                  <a:pt x="86327" y="9624"/>
                  <a:pt x="9624" y="86327"/>
                  <a:pt x="9525" y="180975"/>
                </a:cubicBezTo>
                <a:cubicBezTo>
                  <a:pt x="9525" y="275664"/>
                  <a:pt x="86286" y="352425"/>
                  <a:pt x="180975" y="352425"/>
                </a:cubicBezTo>
                <a:cubicBezTo>
                  <a:pt x="275664" y="352425"/>
                  <a:pt x="352425" y="275664"/>
                  <a:pt x="352425" y="180975"/>
                </a:cubicBezTo>
                <a:cubicBezTo>
                  <a:pt x="352425" y="86285"/>
                  <a:pt x="275664" y="9525"/>
                  <a:pt x="180975" y="9525"/>
                </a:cubicBezTo>
                <a:close/>
                <a:moveTo>
                  <a:pt x="180975" y="0"/>
                </a:moveTo>
                <a:cubicBezTo>
                  <a:pt x="280925" y="0"/>
                  <a:pt x="361950" y="81025"/>
                  <a:pt x="361950" y="180975"/>
                </a:cubicBezTo>
                <a:cubicBezTo>
                  <a:pt x="361950" y="280925"/>
                  <a:pt x="280925" y="361950"/>
                  <a:pt x="180975" y="361950"/>
                </a:cubicBezTo>
                <a:cubicBezTo>
                  <a:pt x="81026" y="361950"/>
                  <a:pt x="0" y="280925"/>
                  <a:pt x="0" y="180975"/>
                </a:cubicBezTo>
                <a:cubicBezTo>
                  <a:pt x="0" y="81025"/>
                  <a:pt x="81026" y="0"/>
                  <a:pt x="18097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solidFill>
              <a:srgbClr val="283D7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2B1FE45-52E5-92CE-AC8A-6DC975E531AC}"/>
              </a:ext>
            </a:extLst>
          </p:cNvPr>
          <p:cNvSpPr/>
          <p:nvPr/>
        </p:nvSpPr>
        <p:spPr>
          <a:xfrm flipH="1">
            <a:off x="10299764" y="5749464"/>
            <a:ext cx="361950" cy="361950"/>
          </a:xfrm>
          <a:custGeom>
            <a:avLst/>
            <a:gdLst>
              <a:gd name="connsiteX0" fmla="*/ 227209 w 361950"/>
              <a:gd name="connsiteY0" fmla="*/ 106170 h 361950"/>
              <a:gd name="connsiteX1" fmla="*/ 220475 w 361950"/>
              <a:gd name="connsiteY1" fmla="*/ 106287 h 361950"/>
              <a:gd name="connsiteX2" fmla="*/ 220475 w 361950"/>
              <a:gd name="connsiteY2" fmla="*/ 112904 h 361950"/>
              <a:gd name="connsiteX3" fmla="*/ 283702 w 361950"/>
              <a:gd name="connsiteY3" fmla="*/ 176131 h 361950"/>
              <a:gd name="connsiteX4" fmla="*/ 283669 w 361950"/>
              <a:gd name="connsiteY4" fmla="*/ 176212 h 361950"/>
              <a:gd name="connsiteX5" fmla="*/ 63503 w 361950"/>
              <a:gd name="connsiteY5" fmla="*/ 176212 h 361950"/>
              <a:gd name="connsiteX6" fmla="*/ 58740 w 361950"/>
              <a:gd name="connsiteY6" fmla="*/ 180975 h 361950"/>
              <a:gd name="connsiteX7" fmla="*/ 63503 w 361950"/>
              <a:gd name="connsiteY7" fmla="*/ 185737 h 361950"/>
              <a:gd name="connsiteX8" fmla="*/ 283669 w 361950"/>
              <a:gd name="connsiteY8" fmla="*/ 185737 h 361950"/>
              <a:gd name="connsiteX9" fmla="*/ 283716 w 361950"/>
              <a:gd name="connsiteY9" fmla="*/ 185785 h 361950"/>
              <a:gd name="connsiteX10" fmla="*/ 283702 w 361950"/>
              <a:gd name="connsiteY10" fmla="*/ 185818 h 361950"/>
              <a:gd name="connsiteX11" fmla="*/ 220475 w 361950"/>
              <a:gd name="connsiteY11" fmla="*/ 249045 h 361950"/>
              <a:gd name="connsiteX12" fmla="*/ 220358 w 361950"/>
              <a:gd name="connsiteY12" fmla="*/ 255779 h 361950"/>
              <a:gd name="connsiteX13" fmla="*/ 227092 w 361950"/>
              <a:gd name="connsiteY13" fmla="*/ 255897 h 361950"/>
              <a:gd name="connsiteX14" fmla="*/ 227209 w 361950"/>
              <a:gd name="connsiteY14" fmla="*/ 255779 h 361950"/>
              <a:gd name="connsiteX15" fmla="*/ 298647 w 361950"/>
              <a:gd name="connsiteY15" fmla="*/ 184342 h 361950"/>
              <a:gd name="connsiteX16" fmla="*/ 298647 w 361950"/>
              <a:gd name="connsiteY16" fmla="*/ 177608 h 361950"/>
              <a:gd name="connsiteX17" fmla="*/ 180975 w 361950"/>
              <a:gd name="connsiteY17" fmla="*/ 9525 h 361950"/>
              <a:gd name="connsiteX18" fmla="*/ 352425 w 361950"/>
              <a:gd name="connsiteY18" fmla="*/ 180975 h 361950"/>
              <a:gd name="connsiteX19" fmla="*/ 180975 w 361950"/>
              <a:gd name="connsiteY19" fmla="*/ 352425 h 361950"/>
              <a:gd name="connsiteX20" fmla="*/ 9525 w 361950"/>
              <a:gd name="connsiteY20" fmla="*/ 180975 h 361950"/>
              <a:gd name="connsiteX21" fmla="*/ 180975 w 361950"/>
              <a:gd name="connsiteY21" fmla="*/ 9525 h 361950"/>
              <a:gd name="connsiteX22" fmla="*/ 180975 w 361950"/>
              <a:gd name="connsiteY22" fmla="*/ 0 h 361950"/>
              <a:gd name="connsiteX23" fmla="*/ 0 w 361950"/>
              <a:gd name="connsiteY23" fmla="*/ 180975 h 361950"/>
              <a:gd name="connsiteX24" fmla="*/ 180975 w 361950"/>
              <a:gd name="connsiteY24" fmla="*/ 361950 h 361950"/>
              <a:gd name="connsiteX25" fmla="*/ 361950 w 361950"/>
              <a:gd name="connsiteY25" fmla="*/ 180975 h 361950"/>
              <a:gd name="connsiteX26" fmla="*/ 180975 w 361950"/>
              <a:gd name="connsiteY26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950" h="361950">
                <a:moveTo>
                  <a:pt x="227209" y="106170"/>
                </a:moveTo>
                <a:cubicBezTo>
                  <a:pt x="225317" y="104342"/>
                  <a:pt x="222303" y="104395"/>
                  <a:pt x="220475" y="106287"/>
                </a:cubicBezTo>
                <a:cubicBezTo>
                  <a:pt x="218693" y="108133"/>
                  <a:pt x="218693" y="111059"/>
                  <a:pt x="220475" y="112904"/>
                </a:cubicBezTo>
                <a:lnTo>
                  <a:pt x="283702" y="176131"/>
                </a:lnTo>
                <a:cubicBezTo>
                  <a:pt x="283745" y="176174"/>
                  <a:pt x="283731" y="176212"/>
                  <a:pt x="283669" y="176212"/>
                </a:cubicBezTo>
                <a:lnTo>
                  <a:pt x="63503" y="176212"/>
                </a:lnTo>
                <a:cubicBezTo>
                  <a:pt x="60872" y="176212"/>
                  <a:pt x="58740" y="178344"/>
                  <a:pt x="58740" y="180975"/>
                </a:cubicBezTo>
                <a:cubicBezTo>
                  <a:pt x="58740" y="183605"/>
                  <a:pt x="60872" y="185737"/>
                  <a:pt x="63503" y="185737"/>
                </a:cubicBezTo>
                <a:lnTo>
                  <a:pt x="283669" y="185737"/>
                </a:lnTo>
                <a:cubicBezTo>
                  <a:pt x="283695" y="185738"/>
                  <a:pt x="283716" y="185759"/>
                  <a:pt x="283716" y="185785"/>
                </a:cubicBezTo>
                <a:cubicBezTo>
                  <a:pt x="283716" y="185798"/>
                  <a:pt x="283711" y="185810"/>
                  <a:pt x="283702" y="185818"/>
                </a:cubicBezTo>
                <a:lnTo>
                  <a:pt x="220475" y="249045"/>
                </a:lnTo>
                <a:cubicBezTo>
                  <a:pt x="218583" y="250873"/>
                  <a:pt x="218531" y="253887"/>
                  <a:pt x="220358" y="255779"/>
                </a:cubicBezTo>
                <a:cubicBezTo>
                  <a:pt x="222185" y="257672"/>
                  <a:pt x="225201" y="257724"/>
                  <a:pt x="227092" y="255897"/>
                </a:cubicBezTo>
                <a:cubicBezTo>
                  <a:pt x="227132" y="255858"/>
                  <a:pt x="227171" y="255819"/>
                  <a:pt x="227209" y="255779"/>
                </a:cubicBezTo>
                <a:lnTo>
                  <a:pt x="298647" y="184342"/>
                </a:lnTo>
                <a:cubicBezTo>
                  <a:pt x="300506" y="182482"/>
                  <a:pt x="300506" y="179467"/>
                  <a:pt x="298647" y="177608"/>
                </a:cubicBezTo>
                <a:close/>
                <a:moveTo>
                  <a:pt x="180975" y="9525"/>
                </a:moveTo>
                <a:cubicBezTo>
                  <a:pt x="275664" y="9525"/>
                  <a:pt x="352425" y="86285"/>
                  <a:pt x="352425" y="180975"/>
                </a:cubicBezTo>
                <a:cubicBezTo>
                  <a:pt x="352425" y="275664"/>
                  <a:pt x="275664" y="352425"/>
                  <a:pt x="180975" y="352425"/>
                </a:cubicBezTo>
                <a:cubicBezTo>
                  <a:pt x="86286" y="352425"/>
                  <a:pt x="9525" y="275664"/>
                  <a:pt x="9525" y="180975"/>
                </a:cubicBezTo>
                <a:cubicBezTo>
                  <a:pt x="9624" y="86327"/>
                  <a:pt x="86327" y="9624"/>
                  <a:pt x="180975" y="9525"/>
                </a:cubicBezTo>
                <a:close/>
                <a:moveTo>
                  <a:pt x="180975" y="0"/>
                </a:moveTo>
                <a:cubicBezTo>
                  <a:pt x="81026" y="0"/>
                  <a:pt x="0" y="81025"/>
                  <a:pt x="0" y="180975"/>
                </a:cubicBezTo>
                <a:cubicBezTo>
                  <a:pt x="0" y="280925"/>
                  <a:pt x="81026" y="361950"/>
                  <a:pt x="180975" y="361950"/>
                </a:cubicBezTo>
                <a:cubicBezTo>
                  <a:pt x="280925" y="361950"/>
                  <a:pt x="361950" y="280925"/>
                  <a:pt x="361950" y="180975"/>
                </a:cubicBezTo>
                <a:cubicBezTo>
                  <a:pt x="361950" y="81025"/>
                  <a:pt x="280925" y="0"/>
                  <a:pt x="18097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solidFill>
              <a:srgbClr val="283D7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48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9C4000A0-229C-480E-04C8-51E54A2AC1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3883"/>
          <a:stretch/>
        </p:blipFill>
        <p:spPr>
          <a:xfrm>
            <a:off x="6255131" y="1254409"/>
            <a:ext cx="3727891" cy="5052223"/>
          </a:xfr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A4750AE-F614-3579-5872-82CCF64B2A87}"/>
              </a:ext>
            </a:extLst>
          </p:cNvPr>
          <p:cNvSpPr txBox="1"/>
          <p:nvPr/>
        </p:nvSpPr>
        <p:spPr>
          <a:xfrm>
            <a:off x="6255131" y="5551537"/>
            <a:ext cx="197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Rehabilitación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 de la Plataforma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E19CDB6-2DBC-FDB9-808B-3AA8006B8B7A}"/>
              </a:ext>
            </a:extLst>
          </p:cNvPr>
          <p:cNvSpPr txBox="1"/>
          <p:nvPr/>
        </p:nvSpPr>
        <p:spPr>
          <a:xfrm>
            <a:off x="1801179" y="1838896"/>
            <a:ext cx="4523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ESTACIÓN DE </a:t>
            </a:r>
            <a:r>
              <a:rPr lang="es-EC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TRANSFERENCIA</a:t>
            </a:r>
            <a:r>
              <a:rPr lang="en-US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</a:t>
            </a:r>
          </a:p>
          <a:p>
            <a:r>
              <a:rPr lang="en-US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NORTE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2EEDFE7-E0F1-84E0-06D1-CFF92BAF6AC1}"/>
              </a:ext>
            </a:extLst>
          </p:cNvPr>
          <p:cNvSpPr txBox="1"/>
          <p:nvPr/>
        </p:nvSpPr>
        <p:spPr>
          <a:xfrm>
            <a:off x="1838705" y="3276789"/>
            <a:ext cx="3892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Rehabilitación de la plataforma de carga y de las vías internas de la ETN. </a:t>
            </a:r>
            <a:endParaRPr lang="en-US" dirty="0">
              <a:solidFill>
                <a:srgbClr val="1D408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5" name="Straight Connector 86">
            <a:extLst>
              <a:ext uri="{FF2B5EF4-FFF2-40B4-BE49-F238E27FC236}">
                <a16:creationId xmlns:a16="http://schemas.microsoft.com/office/drawing/2014/main" id="{4C373108-9A71-6B95-77A4-B6081FCEC235}"/>
              </a:ext>
            </a:extLst>
          </p:cNvPr>
          <p:cNvCxnSpPr>
            <a:cxnSpLocks/>
          </p:cNvCxnSpPr>
          <p:nvPr/>
        </p:nvCxnSpPr>
        <p:spPr>
          <a:xfrm>
            <a:off x="660400" y="745121"/>
            <a:ext cx="0" cy="5795526"/>
          </a:xfrm>
          <a:prstGeom prst="line">
            <a:avLst/>
          </a:prstGeom>
          <a:ln>
            <a:solidFill>
              <a:srgbClr val="1D41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87">
            <a:hlinkClick r:id="" action="ppaction://noaction"/>
            <a:extLst>
              <a:ext uri="{FF2B5EF4-FFF2-40B4-BE49-F238E27FC236}">
                <a16:creationId xmlns:a16="http://schemas.microsoft.com/office/drawing/2014/main" id="{A10E978E-2987-F736-302E-FA0436BED1B7}"/>
              </a:ext>
            </a:extLst>
          </p:cNvPr>
          <p:cNvSpPr/>
          <p:nvPr/>
        </p:nvSpPr>
        <p:spPr>
          <a:xfrm>
            <a:off x="473513" y="6178313"/>
            <a:ext cx="372532" cy="372532"/>
          </a:xfrm>
          <a:prstGeom prst="ellipse">
            <a:avLst/>
          </a:prstGeom>
          <a:solidFill>
            <a:srgbClr val="E7373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88">
            <a:hlinkClick r:id="" action="ppaction://noaction"/>
            <a:extLst>
              <a:ext uri="{FF2B5EF4-FFF2-40B4-BE49-F238E27FC236}">
                <a16:creationId xmlns:a16="http://schemas.microsoft.com/office/drawing/2014/main" id="{879D0652-510B-6FF8-5D38-2451E6AD94B2}"/>
              </a:ext>
            </a:extLst>
          </p:cNvPr>
          <p:cNvSpPr/>
          <p:nvPr/>
        </p:nvSpPr>
        <p:spPr>
          <a:xfrm>
            <a:off x="571500" y="636340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89">
            <a:hlinkClick r:id="" action="ppaction://noaction"/>
            <a:extLst>
              <a:ext uri="{FF2B5EF4-FFF2-40B4-BE49-F238E27FC236}">
                <a16:creationId xmlns:a16="http://schemas.microsoft.com/office/drawing/2014/main" id="{EC34646B-E4EA-7AA6-5944-7F326E50F8AD}"/>
              </a:ext>
            </a:extLst>
          </p:cNvPr>
          <p:cNvSpPr/>
          <p:nvPr/>
        </p:nvSpPr>
        <p:spPr>
          <a:xfrm>
            <a:off x="571500" y="1803195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90">
            <a:hlinkClick r:id="" action="ppaction://noaction"/>
            <a:extLst>
              <a:ext uri="{FF2B5EF4-FFF2-40B4-BE49-F238E27FC236}">
                <a16:creationId xmlns:a16="http://schemas.microsoft.com/office/drawing/2014/main" id="{847BEF4F-BDDF-7AF0-9571-BEF4621D4F3F}"/>
              </a:ext>
            </a:extLst>
          </p:cNvPr>
          <p:cNvSpPr/>
          <p:nvPr/>
        </p:nvSpPr>
        <p:spPr>
          <a:xfrm>
            <a:off x="570880" y="2936972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91">
            <a:hlinkClick r:id="" action="ppaction://noaction"/>
            <a:extLst>
              <a:ext uri="{FF2B5EF4-FFF2-40B4-BE49-F238E27FC236}">
                <a16:creationId xmlns:a16="http://schemas.microsoft.com/office/drawing/2014/main" id="{856F3CE2-0163-4182-0079-60201872213A}"/>
              </a:ext>
            </a:extLst>
          </p:cNvPr>
          <p:cNvSpPr/>
          <p:nvPr/>
        </p:nvSpPr>
        <p:spPr>
          <a:xfrm>
            <a:off x="575064" y="4110593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91">
            <a:hlinkClick r:id="" action="ppaction://noaction"/>
            <a:extLst>
              <a:ext uri="{FF2B5EF4-FFF2-40B4-BE49-F238E27FC236}">
                <a16:creationId xmlns:a16="http://schemas.microsoft.com/office/drawing/2014/main" id="{8629F646-7F8B-705A-E3B3-D1672C302C61}"/>
              </a:ext>
            </a:extLst>
          </p:cNvPr>
          <p:cNvSpPr/>
          <p:nvPr/>
        </p:nvSpPr>
        <p:spPr>
          <a:xfrm>
            <a:off x="573293" y="5156339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n 22" descr="Texto&#10;&#10;Descripción generada automáticamente con confianza media">
            <a:extLst>
              <a:ext uri="{FF2B5EF4-FFF2-40B4-BE49-F238E27FC236}">
                <a16:creationId xmlns:a16="http://schemas.microsoft.com/office/drawing/2014/main" id="{4DEA5F39-BA80-49A6-5100-ABAC9458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11" y="366570"/>
            <a:ext cx="7276672" cy="94168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3932266-642D-01A2-EAFC-5FADD35EE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39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>
            <a:extLst>
              <a:ext uri="{FF2B5EF4-FFF2-40B4-BE49-F238E27FC236}">
                <a16:creationId xmlns:a16="http://schemas.microsoft.com/office/drawing/2014/main" id="{8AA727D8-6D79-44F7-9B51-A6509DB043DA}"/>
              </a:ext>
            </a:extLst>
          </p:cNvPr>
          <p:cNvGrpSpPr/>
          <p:nvPr/>
        </p:nvGrpSpPr>
        <p:grpSpPr>
          <a:xfrm flipV="1">
            <a:off x="1694412" y="1329507"/>
            <a:ext cx="844478" cy="256531"/>
            <a:chOff x="3144483" y="1759184"/>
            <a:chExt cx="540470" cy="164181"/>
          </a:xfrm>
        </p:grpSpPr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7B6B8A82-B0AE-4D12-A781-96EA94B8ECF7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3DA901C-76F2-4BA9-91E2-DAC0FAC54828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C68737E-E1BF-40A1-9EDB-77773905F2E6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Imagen 34">
            <a:extLst>
              <a:ext uri="{FF2B5EF4-FFF2-40B4-BE49-F238E27FC236}">
                <a16:creationId xmlns:a16="http://schemas.microsoft.com/office/drawing/2014/main" id="{854B5166-64D0-8BBF-7D9C-9DFC33F0B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11" y="142431"/>
            <a:ext cx="7276672" cy="9416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FFAF2F0-5977-684B-0A00-E9C5463A06BA}"/>
              </a:ext>
            </a:extLst>
          </p:cNvPr>
          <p:cNvSpPr txBox="1"/>
          <p:nvPr/>
        </p:nvSpPr>
        <p:spPr>
          <a:xfrm>
            <a:off x="8699231" y="1898964"/>
            <a:ext cx="308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C7CC5"/>
                </a:solidFill>
                <a:latin typeface="Lato Black" panose="020F0A02020204030203" pitchFamily="34" charset="0"/>
              </a:rPr>
              <a:t>DISPOSICIÓN FINAL DE RS</a:t>
            </a:r>
          </a:p>
        </p:txBody>
      </p:sp>
      <p:pic>
        <p:nvPicPr>
          <p:cNvPr id="122" name="Imagen 121">
            <a:extLst>
              <a:ext uri="{FF2B5EF4-FFF2-40B4-BE49-F238E27FC236}">
                <a16:creationId xmlns:a16="http://schemas.microsoft.com/office/drawing/2014/main" id="{76631B3F-B9A2-934A-718E-352E856AE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9" r="10384"/>
          <a:stretch/>
        </p:blipFill>
        <p:spPr>
          <a:xfrm>
            <a:off x="320511" y="2174578"/>
            <a:ext cx="5417368" cy="3012839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089DFA7C-E696-D89F-C35A-6353571C8CE6}"/>
              </a:ext>
            </a:extLst>
          </p:cNvPr>
          <p:cNvSpPr/>
          <p:nvPr/>
        </p:nvSpPr>
        <p:spPr>
          <a:xfrm rot="2700000">
            <a:off x="6314732" y="2663583"/>
            <a:ext cx="1056132" cy="1056132"/>
          </a:xfrm>
          <a:prstGeom prst="rect">
            <a:avLst/>
          </a:prstGeom>
          <a:solidFill>
            <a:srgbClr val="1D4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Google Shape;312;p41">
            <a:extLst>
              <a:ext uri="{FF2B5EF4-FFF2-40B4-BE49-F238E27FC236}">
                <a16:creationId xmlns:a16="http://schemas.microsoft.com/office/drawing/2014/main" id="{803E0945-2AF7-FFDB-E701-B6C1129252B6}"/>
              </a:ext>
            </a:extLst>
          </p:cNvPr>
          <p:cNvSpPr txBox="1">
            <a:spLocks/>
          </p:cNvSpPr>
          <p:nvPr/>
        </p:nvSpPr>
        <p:spPr>
          <a:xfrm>
            <a:off x="6309636" y="3048582"/>
            <a:ext cx="850646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01</a:t>
            </a:r>
          </a:p>
        </p:txBody>
      </p:sp>
      <p:cxnSp>
        <p:nvCxnSpPr>
          <p:cNvPr id="67" name="Conector: angular 66">
            <a:extLst>
              <a:ext uri="{FF2B5EF4-FFF2-40B4-BE49-F238E27FC236}">
                <a16:creationId xmlns:a16="http://schemas.microsoft.com/office/drawing/2014/main" id="{15A9B5B5-CFF0-0D98-E50A-6817F880E7D2}"/>
              </a:ext>
            </a:extLst>
          </p:cNvPr>
          <p:cNvCxnSpPr>
            <a:cxnSpLocks/>
            <a:endCxn id="8" idx="1"/>
          </p:cNvCxnSpPr>
          <p:nvPr/>
        </p:nvCxnSpPr>
        <p:spPr>
          <a:xfrm rot="5400000" flipH="1" flipV="1">
            <a:off x="7755747" y="2244216"/>
            <a:ext cx="1104070" cy="7828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ítulo 1">
            <a:extLst>
              <a:ext uri="{FF2B5EF4-FFF2-40B4-BE49-F238E27FC236}">
                <a16:creationId xmlns:a16="http://schemas.microsoft.com/office/drawing/2014/main" id="{802EBEAF-C16B-3F1E-2165-394CE321A7AA}"/>
              </a:ext>
            </a:extLst>
          </p:cNvPr>
          <p:cNvSpPr txBox="1">
            <a:spLocks/>
          </p:cNvSpPr>
          <p:nvPr/>
        </p:nvSpPr>
        <p:spPr>
          <a:xfrm>
            <a:off x="554892" y="362122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GESTIÓN OPERATIVA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95357D6-ED01-F1DC-213E-1F537664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54">
            <a:extLst>
              <a:ext uri="{FF2B5EF4-FFF2-40B4-BE49-F238E27FC236}">
                <a16:creationId xmlns:a16="http://schemas.microsoft.com/office/drawing/2014/main" id="{C1495380-6028-9DD8-5072-A22A492FB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101" y="2452963"/>
            <a:ext cx="3188222" cy="187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 dispusieron 769.609 </a:t>
            </a:r>
            <a:r>
              <a:rPr lang="es-MX" altLang="es-E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Tn</a:t>
            </a: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en el RSQ.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Índice de compactación en celdas de residuos de 1 </a:t>
            </a:r>
            <a:r>
              <a:rPr lang="es-MX" altLang="es-E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Tn</a:t>
            </a: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/m3.</a:t>
            </a:r>
            <a:endParaRPr lang="es-EC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0A4F41C5-7BCB-12E5-1A67-7A805EDCAB2F}"/>
              </a:ext>
            </a:extLst>
          </p:cNvPr>
          <p:cNvCxnSpPr/>
          <p:nvPr/>
        </p:nvCxnSpPr>
        <p:spPr>
          <a:xfrm flipH="1">
            <a:off x="7589597" y="3187700"/>
            <a:ext cx="3267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286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>
            <a:extLst>
              <a:ext uri="{FF2B5EF4-FFF2-40B4-BE49-F238E27FC236}">
                <a16:creationId xmlns:a16="http://schemas.microsoft.com/office/drawing/2014/main" id="{8AA727D8-6D79-44F7-9B51-A6509DB043DA}"/>
              </a:ext>
            </a:extLst>
          </p:cNvPr>
          <p:cNvGrpSpPr/>
          <p:nvPr/>
        </p:nvGrpSpPr>
        <p:grpSpPr>
          <a:xfrm flipV="1">
            <a:off x="1694412" y="1329507"/>
            <a:ext cx="844478" cy="256531"/>
            <a:chOff x="3144483" y="1759184"/>
            <a:chExt cx="540470" cy="164181"/>
          </a:xfrm>
        </p:grpSpPr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7B6B8A82-B0AE-4D12-A781-96EA94B8ECF7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3DA901C-76F2-4BA9-91E2-DAC0FAC54828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C68737E-E1BF-40A1-9EDB-77773905F2E6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Imagen 34">
            <a:extLst>
              <a:ext uri="{FF2B5EF4-FFF2-40B4-BE49-F238E27FC236}">
                <a16:creationId xmlns:a16="http://schemas.microsoft.com/office/drawing/2014/main" id="{854B5166-64D0-8BBF-7D9C-9DFC33F0B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11" y="142431"/>
            <a:ext cx="7276672" cy="941687"/>
          </a:xfrm>
          <a:prstGeom prst="rect">
            <a:avLst/>
          </a:prstGeom>
        </p:spPr>
      </p:pic>
      <p:sp>
        <p:nvSpPr>
          <p:cNvPr id="123" name="TextBox 154">
            <a:extLst>
              <a:ext uri="{FF2B5EF4-FFF2-40B4-BE49-F238E27FC236}">
                <a16:creationId xmlns:a16="http://schemas.microsoft.com/office/drawing/2014/main" id="{3AE86FC8-F0B7-41E2-A42C-68FB12549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945" y="2602019"/>
            <a:ext cx="3085540" cy="27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EC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Instalación de 22.000 m2 de geomembrana, recubriendo los taludes del cubeto 3, 6, 7, 8 y 10 así como en los lechos.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EC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EC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Estabilización del cubeto 10.</a:t>
            </a:r>
          </a:p>
        </p:txBody>
      </p: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9459ABB2-E511-2CA5-009A-95946D22A9D3}"/>
              </a:ext>
            </a:extLst>
          </p:cNvPr>
          <p:cNvSpPr txBox="1"/>
          <p:nvPr/>
        </p:nvSpPr>
        <p:spPr>
          <a:xfrm>
            <a:off x="9349479" y="1856956"/>
            <a:ext cx="215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C7CC5"/>
                </a:solidFill>
                <a:latin typeface="Lato Black" panose="020F0A02020204030203" pitchFamily="34" charset="0"/>
              </a:rPr>
              <a:t>COLOCACIÓN DE </a:t>
            </a:r>
          </a:p>
          <a:p>
            <a:r>
              <a:rPr lang="es-CO" b="1" dirty="0">
                <a:solidFill>
                  <a:srgbClr val="0C7CC5"/>
                </a:solidFill>
                <a:latin typeface="Lato Black" panose="020F0A02020204030203" pitchFamily="34" charset="0"/>
              </a:rPr>
              <a:t>GEOMEMBRANA</a:t>
            </a:r>
          </a:p>
        </p:txBody>
      </p:sp>
      <p:cxnSp>
        <p:nvCxnSpPr>
          <p:cNvPr id="126" name="Conector: angular 125">
            <a:extLst>
              <a:ext uri="{FF2B5EF4-FFF2-40B4-BE49-F238E27FC236}">
                <a16:creationId xmlns:a16="http://schemas.microsoft.com/office/drawing/2014/main" id="{77C6C1A4-31B0-D957-8257-F4FF90DA1343}"/>
              </a:ext>
            </a:extLst>
          </p:cNvPr>
          <p:cNvCxnSpPr>
            <a:cxnSpLocks/>
            <a:endCxn id="124" idx="1"/>
          </p:cNvCxnSpPr>
          <p:nvPr/>
        </p:nvCxnSpPr>
        <p:spPr>
          <a:xfrm flipV="1">
            <a:off x="7940488" y="2180122"/>
            <a:ext cx="1408991" cy="129594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Imagen 127">
            <a:extLst>
              <a:ext uri="{FF2B5EF4-FFF2-40B4-BE49-F238E27FC236}">
                <a16:creationId xmlns:a16="http://schemas.microsoft.com/office/drawing/2014/main" id="{DAE7D371-080A-9F0E-6686-4E216EDD47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2" t="4375" r="2039" b="8879"/>
          <a:stretch/>
        </p:blipFill>
        <p:spPr>
          <a:xfrm>
            <a:off x="274515" y="1860432"/>
            <a:ext cx="5437625" cy="3721185"/>
          </a:xfrm>
          <a:prstGeom prst="rect">
            <a:avLst/>
          </a:prstGeom>
          <a:effectLst/>
        </p:spPr>
      </p:pic>
      <p:sp>
        <p:nvSpPr>
          <p:cNvPr id="142" name="Rectángulo 141">
            <a:extLst>
              <a:ext uri="{FF2B5EF4-FFF2-40B4-BE49-F238E27FC236}">
                <a16:creationId xmlns:a16="http://schemas.microsoft.com/office/drawing/2014/main" id="{77FAB13B-D348-86E2-8799-CE08C7AF31CB}"/>
              </a:ext>
            </a:extLst>
          </p:cNvPr>
          <p:cNvSpPr/>
          <p:nvPr/>
        </p:nvSpPr>
        <p:spPr>
          <a:xfrm rot="2700000">
            <a:off x="6185905" y="2089861"/>
            <a:ext cx="1056132" cy="1056132"/>
          </a:xfrm>
          <a:prstGeom prst="rect">
            <a:avLst/>
          </a:prstGeom>
          <a:solidFill>
            <a:srgbClr val="1D4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Rectángulo 142">
            <a:extLst>
              <a:ext uri="{FF2B5EF4-FFF2-40B4-BE49-F238E27FC236}">
                <a16:creationId xmlns:a16="http://schemas.microsoft.com/office/drawing/2014/main" id="{F8604293-57C5-CA9A-5C03-143D53E22FE8}"/>
              </a:ext>
            </a:extLst>
          </p:cNvPr>
          <p:cNvSpPr/>
          <p:nvPr/>
        </p:nvSpPr>
        <p:spPr>
          <a:xfrm rot="2700000">
            <a:off x="6979346" y="2947304"/>
            <a:ext cx="1056132" cy="1056132"/>
          </a:xfrm>
          <a:prstGeom prst="rect">
            <a:avLst/>
          </a:prstGeom>
          <a:solidFill>
            <a:srgbClr val="C4A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upo 153">
            <a:extLst>
              <a:ext uri="{FF2B5EF4-FFF2-40B4-BE49-F238E27FC236}">
                <a16:creationId xmlns:a16="http://schemas.microsoft.com/office/drawing/2014/main" id="{ACDCDD7D-C9D5-196F-A9BF-C88DE043D420}"/>
              </a:ext>
            </a:extLst>
          </p:cNvPr>
          <p:cNvGrpSpPr/>
          <p:nvPr/>
        </p:nvGrpSpPr>
        <p:grpSpPr>
          <a:xfrm flipV="1">
            <a:off x="6116271" y="3403160"/>
            <a:ext cx="371692" cy="112911"/>
            <a:chOff x="3144483" y="1759184"/>
            <a:chExt cx="540470" cy="164181"/>
          </a:xfrm>
        </p:grpSpPr>
        <p:sp>
          <p:nvSpPr>
            <p:cNvPr id="155" name="Forma libre: forma 154">
              <a:extLst>
                <a:ext uri="{FF2B5EF4-FFF2-40B4-BE49-F238E27FC236}">
                  <a16:creationId xmlns:a16="http://schemas.microsoft.com/office/drawing/2014/main" id="{AB19C476-B0AD-E36A-1423-89E0FC2F4300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orma libre: forma 155">
              <a:extLst>
                <a:ext uri="{FF2B5EF4-FFF2-40B4-BE49-F238E27FC236}">
                  <a16:creationId xmlns:a16="http://schemas.microsoft.com/office/drawing/2014/main" id="{89F5496F-B650-049B-6106-FFF604F531D0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orma libre: forma 156">
              <a:extLst>
                <a:ext uri="{FF2B5EF4-FFF2-40B4-BE49-F238E27FC236}">
                  <a16:creationId xmlns:a16="http://schemas.microsoft.com/office/drawing/2014/main" id="{551A9636-FA67-7F37-FBDB-69255E0D5150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8" name="Google Shape;312;p41">
            <a:extLst>
              <a:ext uri="{FF2B5EF4-FFF2-40B4-BE49-F238E27FC236}">
                <a16:creationId xmlns:a16="http://schemas.microsoft.com/office/drawing/2014/main" id="{D7FAA64A-C36B-8E77-917D-20BB876AE47C}"/>
              </a:ext>
            </a:extLst>
          </p:cNvPr>
          <p:cNvSpPr txBox="1">
            <a:spLocks/>
          </p:cNvSpPr>
          <p:nvPr/>
        </p:nvSpPr>
        <p:spPr>
          <a:xfrm>
            <a:off x="6946518" y="3260411"/>
            <a:ext cx="932063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02</a:t>
            </a:r>
          </a:p>
        </p:txBody>
      </p:sp>
      <p:sp>
        <p:nvSpPr>
          <p:cNvPr id="159" name="Google Shape;312;p41">
            <a:extLst>
              <a:ext uri="{FF2B5EF4-FFF2-40B4-BE49-F238E27FC236}">
                <a16:creationId xmlns:a16="http://schemas.microsoft.com/office/drawing/2014/main" id="{D486F975-1564-B2E9-5C3E-4FF7D5590989}"/>
              </a:ext>
            </a:extLst>
          </p:cNvPr>
          <p:cNvSpPr txBox="1">
            <a:spLocks/>
          </p:cNvSpPr>
          <p:nvPr/>
        </p:nvSpPr>
        <p:spPr>
          <a:xfrm>
            <a:off x="6180809" y="2474860"/>
            <a:ext cx="850646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01</a:t>
            </a:r>
          </a:p>
        </p:txBody>
      </p:sp>
      <p:sp>
        <p:nvSpPr>
          <p:cNvPr id="175" name="Título 1">
            <a:extLst>
              <a:ext uri="{FF2B5EF4-FFF2-40B4-BE49-F238E27FC236}">
                <a16:creationId xmlns:a16="http://schemas.microsoft.com/office/drawing/2014/main" id="{E9DFD5A4-D1CB-68A8-D34F-BD71F3A4682E}"/>
              </a:ext>
            </a:extLst>
          </p:cNvPr>
          <p:cNvSpPr txBox="1">
            <a:spLocks/>
          </p:cNvSpPr>
          <p:nvPr/>
        </p:nvSpPr>
        <p:spPr>
          <a:xfrm>
            <a:off x="554892" y="362122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GESTIÓN OPERATIVA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0271E4F-F0DD-4486-D051-EE8E14F3B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86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Un camión de carga&#10;&#10;Descripción generada automáticamente con confianza baja">
            <a:extLst>
              <a:ext uri="{FF2B5EF4-FFF2-40B4-BE49-F238E27FC236}">
                <a16:creationId xmlns:a16="http://schemas.microsoft.com/office/drawing/2014/main" id="{0B693847-12BC-7675-E73E-38668BDAF0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59" y="1407283"/>
            <a:ext cx="2683467" cy="1922969"/>
          </a:xfrm>
          <a:prstGeom prst="rect">
            <a:avLst/>
          </a:prstGeom>
          <a:effectLst/>
        </p:spPr>
      </p:pic>
      <p:pic>
        <p:nvPicPr>
          <p:cNvPr id="7" name="Imagen 6" descr="Tractor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146457D7-743F-BEA4-C102-21FD80BFA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71" y="3405576"/>
            <a:ext cx="2823358" cy="21175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BBEC2DB-9A17-43D7-885C-2D1951806D01}"/>
              </a:ext>
            </a:extLst>
          </p:cNvPr>
          <p:cNvSpPr/>
          <p:nvPr/>
        </p:nvSpPr>
        <p:spPr>
          <a:xfrm rot="2700000">
            <a:off x="6098703" y="1520993"/>
            <a:ext cx="1181100" cy="1181100"/>
          </a:xfrm>
          <a:prstGeom prst="rect">
            <a:avLst/>
          </a:prstGeom>
          <a:solidFill>
            <a:srgbClr val="1D4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9033A36A-904A-4CB2-9BB3-13CDF87B9FEE}"/>
              </a:ext>
            </a:extLst>
          </p:cNvPr>
          <p:cNvGrpSpPr/>
          <p:nvPr/>
        </p:nvGrpSpPr>
        <p:grpSpPr>
          <a:xfrm flipV="1">
            <a:off x="7763352" y="3835675"/>
            <a:ext cx="415673" cy="126271"/>
            <a:chOff x="3144483" y="1759184"/>
            <a:chExt cx="540470" cy="164181"/>
          </a:xfrm>
        </p:grpSpPr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916E0B8D-42B0-42E7-A11E-BFFA0D8102C6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77850F23-623C-4F23-914B-ABF5843EB709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55B4F689-6201-43A1-B909-C5C43FF6EBAB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0E7F47A7-855E-4804-BA5A-33818FBBB642}"/>
              </a:ext>
            </a:extLst>
          </p:cNvPr>
          <p:cNvGrpSpPr/>
          <p:nvPr/>
        </p:nvGrpSpPr>
        <p:grpSpPr>
          <a:xfrm flipV="1">
            <a:off x="6128130" y="2957594"/>
            <a:ext cx="415673" cy="126271"/>
            <a:chOff x="3144483" y="1759184"/>
            <a:chExt cx="540470" cy="164181"/>
          </a:xfrm>
        </p:grpSpPr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76E33268-BB4D-4175-999A-0AB3615F675D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E5D369D1-6DCD-47AC-BD86-94C7E6186BDC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74AEB08E-81FE-4763-BA52-E9C18241952B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Imagen 34">
            <a:extLst>
              <a:ext uri="{FF2B5EF4-FFF2-40B4-BE49-F238E27FC236}">
                <a16:creationId xmlns:a16="http://schemas.microsoft.com/office/drawing/2014/main" id="{854B5166-64D0-8BBF-7D9C-9DFC33F0B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11" y="142431"/>
            <a:ext cx="7276672" cy="941687"/>
          </a:xfrm>
          <a:prstGeom prst="rect">
            <a:avLst/>
          </a:prstGeom>
        </p:spPr>
      </p:pic>
      <p:sp>
        <p:nvSpPr>
          <p:cNvPr id="4" name="TextBox 154">
            <a:extLst>
              <a:ext uri="{FF2B5EF4-FFF2-40B4-BE49-F238E27FC236}">
                <a16:creationId xmlns:a16="http://schemas.microsoft.com/office/drawing/2014/main" id="{B93197C8-A490-186B-46C5-01859FDAC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274" y="1779817"/>
            <a:ext cx="3188222" cy="441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26.023 viajes desde las ET hasta el RSQ, lo que representaría 106 vueltas a la tierra en un año.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Adquisición de Maquinaria Pesada que incluye asistencia técnica preventiva y correctiva.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Habilitación de la compactadora </a:t>
            </a:r>
            <a:r>
              <a:rPr lang="es-MX" altLang="es-E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Bomag</a:t>
            </a: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2EC368B-21CC-AEF7-AB94-E08091E81A44}"/>
              </a:ext>
            </a:extLst>
          </p:cNvPr>
          <p:cNvSpPr txBox="1"/>
          <p:nvPr/>
        </p:nvSpPr>
        <p:spPr>
          <a:xfrm>
            <a:off x="8918073" y="1084118"/>
            <a:ext cx="2677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FLOTA VEHÍCULAR Y </a:t>
            </a:r>
          </a:p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MAQUINARIA PESADA</a:t>
            </a:r>
            <a:endParaRPr lang="es-CO" b="1" dirty="0">
              <a:solidFill>
                <a:srgbClr val="0C7CC5"/>
              </a:solidFill>
              <a:latin typeface="Lato Black" panose="020F0A02020204030203" pitchFamily="34" charset="0"/>
            </a:endParaRPr>
          </a:p>
        </p:txBody>
      </p:sp>
      <p:sp>
        <p:nvSpPr>
          <p:cNvPr id="14" name="Google Shape;312;p41">
            <a:extLst>
              <a:ext uri="{FF2B5EF4-FFF2-40B4-BE49-F238E27FC236}">
                <a16:creationId xmlns:a16="http://schemas.microsoft.com/office/drawing/2014/main" id="{C1941B09-EE4D-01BE-479C-D714F9553A56}"/>
              </a:ext>
            </a:extLst>
          </p:cNvPr>
          <p:cNvSpPr txBox="1">
            <a:spLocks/>
          </p:cNvSpPr>
          <p:nvPr/>
        </p:nvSpPr>
        <p:spPr>
          <a:xfrm>
            <a:off x="6055437" y="1880110"/>
            <a:ext cx="951300" cy="447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01</a:t>
            </a:r>
          </a:p>
        </p:txBody>
      </p: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DA44D3B9-2331-3D7C-0E33-CAB43CE92A75}"/>
              </a:ext>
            </a:extLst>
          </p:cNvPr>
          <p:cNvCxnSpPr>
            <a:cxnSpLocks/>
            <a:stCxn id="112" idx="1"/>
            <a:endCxn id="5" idx="1"/>
          </p:cNvCxnSpPr>
          <p:nvPr/>
        </p:nvCxnSpPr>
        <p:spPr>
          <a:xfrm rot="5400000" flipH="1" flipV="1">
            <a:off x="7315732" y="2296539"/>
            <a:ext cx="2491595" cy="713086"/>
          </a:xfrm>
          <a:prstGeom prst="bentConnector4">
            <a:avLst>
              <a:gd name="adj1" fmla="val -9175"/>
              <a:gd name="adj2" fmla="val 4818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ítulo 1">
            <a:extLst>
              <a:ext uri="{FF2B5EF4-FFF2-40B4-BE49-F238E27FC236}">
                <a16:creationId xmlns:a16="http://schemas.microsoft.com/office/drawing/2014/main" id="{3450E6B8-F5DE-B168-FB08-7675472E707C}"/>
              </a:ext>
            </a:extLst>
          </p:cNvPr>
          <p:cNvSpPr txBox="1">
            <a:spLocks/>
          </p:cNvSpPr>
          <p:nvPr/>
        </p:nvSpPr>
        <p:spPr>
          <a:xfrm>
            <a:off x="554892" y="362122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GESTIÓN OPERATIVA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02153E66-180D-9829-ECCC-9C22D4888B89}"/>
              </a:ext>
            </a:extLst>
          </p:cNvPr>
          <p:cNvSpPr/>
          <p:nvPr/>
        </p:nvSpPr>
        <p:spPr>
          <a:xfrm rot="2700000">
            <a:off x="6178253" y="3328140"/>
            <a:ext cx="1136393" cy="1098674"/>
          </a:xfrm>
          <a:prstGeom prst="rect">
            <a:avLst/>
          </a:prstGeom>
          <a:solidFill>
            <a:srgbClr val="E83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312;p41">
            <a:extLst>
              <a:ext uri="{FF2B5EF4-FFF2-40B4-BE49-F238E27FC236}">
                <a16:creationId xmlns:a16="http://schemas.microsoft.com/office/drawing/2014/main" id="{F1176403-5A5E-FC20-615C-072B6167FF62}"/>
              </a:ext>
            </a:extLst>
          </p:cNvPr>
          <p:cNvSpPr txBox="1">
            <a:spLocks/>
          </p:cNvSpPr>
          <p:nvPr/>
        </p:nvSpPr>
        <p:spPr>
          <a:xfrm>
            <a:off x="6062505" y="3673352"/>
            <a:ext cx="1076781" cy="43065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03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A1343B9C-1964-441D-D321-9C91770D0322}"/>
              </a:ext>
            </a:extLst>
          </p:cNvPr>
          <p:cNvSpPr/>
          <p:nvPr/>
        </p:nvSpPr>
        <p:spPr>
          <a:xfrm rot="2700000">
            <a:off x="7028685" y="2445441"/>
            <a:ext cx="1056132" cy="1056132"/>
          </a:xfrm>
          <a:prstGeom prst="rect">
            <a:avLst/>
          </a:prstGeom>
          <a:solidFill>
            <a:srgbClr val="C4A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Google Shape;312;p41">
            <a:extLst>
              <a:ext uri="{FF2B5EF4-FFF2-40B4-BE49-F238E27FC236}">
                <a16:creationId xmlns:a16="http://schemas.microsoft.com/office/drawing/2014/main" id="{339B957D-89DF-F59C-B27C-02A20A04D416}"/>
              </a:ext>
            </a:extLst>
          </p:cNvPr>
          <p:cNvSpPr txBox="1">
            <a:spLocks/>
          </p:cNvSpPr>
          <p:nvPr/>
        </p:nvSpPr>
        <p:spPr>
          <a:xfrm>
            <a:off x="6995857" y="2758548"/>
            <a:ext cx="932063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02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08F77E5-CE52-D411-7366-170466685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 descr="Imagen que contiene exterior, camioneta, excavadora, transporte&#10;&#10;Descripción generada automáticamente">
            <a:extLst>
              <a:ext uri="{FF2B5EF4-FFF2-40B4-BE49-F238E27FC236}">
                <a16:creationId xmlns:a16="http://schemas.microsoft.com/office/drawing/2014/main" id="{A269ED2D-831B-DBE2-2558-781753E50E2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56" y="1276378"/>
            <a:ext cx="2878072" cy="2412565"/>
          </a:xfrm>
          <a:prstGeom prst="rect">
            <a:avLst/>
          </a:prstGeom>
          <a:effectLst/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8AA727D8-6D79-44F7-9B51-A6509DB043DA}"/>
              </a:ext>
            </a:extLst>
          </p:cNvPr>
          <p:cNvGrpSpPr/>
          <p:nvPr/>
        </p:nvGrpSpPr>
        <p:grpSpPr>
          <a:xfrm flipV="1">
            <a:off x="1694412" y="1329507"/>
            <a:ext cx="844478" cy="256531"/>
            <a:chOff x="3144483" y="1759184"/>
            <a:chExt cx="540470" cy="164181"/>
          </a:xfrm>
        </p:grpSpPr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7B6B8A82-B0AE-4D12-A781-96EA94B8ECF7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3DA901C-76F2-4BA9-91E2-DAC0FAC54828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C68737E-E1BF-40A1-9EDB-77773905F2E6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A4392393-3911-5DC4-823E-249C39AADA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04" y="3565071"/>
            <a:ext cx="2698745" cy="179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65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128A0583-9C5B-B3D9-2367-88E6382E73BD}"/>
              </a:ext>
            </a:extLst>
          </p:cNvPr>
          <p:cNvCxnSpPr>
            <a:cxnSpLocks/>
            <a:stCxn id="20" idx="3"/>
          </p:cNvCxnSpPr>
          <p:nvPr/>
        </p:nvCxnSpPr>
        <p:spPr>
          <a:xfrm rot="5400000" flipH="1" flipV="1">
            <a:off x="6497215" y="2424973"/>
            <a:ext cx="3293605" cy="1146076"/>
          </a:xfrm>
          <a:prstGeom prst="bentConnector4">
            <a:avLst>
              <a:gd name="adj1" fmla="val -6941"/>
              <a:gd name="adj2" fmla="val 5674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BBBEC2DB-9A17-43D7-885C-2D1951806D01}"/>
              </a:ext>
            </a:extLst>
          </p:cNvPr>
          <p:cNvSpPr/>
          <p:nvPr/>
        </p:nvSpPr>
        <p:spPr>
          <a:xfrm rot="2700000">
            <a:off x="5876075" y="1205743"/>
            <a:ext cx="1056132" cy="1056132"/>
          </a:xfrm>
          <a:prstGeom prst="rect">
            <a:avLst/>
          </a:prstGeom>
          <a:solidFill>
            <a:srgbClr val="1D4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721DB8A-826D-43C7-A634-342ED39BAE33}"/>
              </a:ext>
            </a:extLst>
          </p:cNvPr>
          <p:cNvSpPr/>
          <p:nvPr/>
        </p:nvSpPr>
        <p:spPr>
          <a:xfrm rot="2700000">
            <a:off x="6669516" y="2063186"/>
            <a:ext cx="1056132" cy="1056132"/>
          </a:xfrm>
          <a:prstGeom prst="rect">
            <a:avLst/>
          </a:prstGeom>
          <a:solidFill>
            <a:srgbClr val="C4A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EC6C777-78BE-4A0F-A1F9-B9CA5BC97775}"/>
              </a:ext>
            </a:extLst>
          </p:cNvPr>
          <p:cNvSpPr/>
          <p:nvPr/>
        </p:nvSpPr>
        <p:spPr>
          <a:xfrm rot="2700000">
            <a:off x="5852925" y="2897480"/>
            <a:ext cx="1056132" cy="1056132"/>
          </a:xfrm>
          <a:prstGeom prst="rect">
            <a:avLst/>
          </a:prstGeom>
          <a:solidFill>
            <a:srgbClr val="E83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388B3FA-CCF5-46B4-A168-6F63806D9CE5}"/>
              </a:ext>
            </a:extLst>
          </p:cNvPr>
          <p:cNvSpPr/>
          <p:nvPr/>
        </p:nvSpPr>
        <p:spPr>
          <a:xfrm rot="2700000">
            <a:off x="6669515" y="3743348"/>
            <a:ext cx="1056132" cy="1056132"/>
          </a:xfrm>
          <a:prstGeom prst="rect">
            <a:avLst/>
          </a:prstGeom>
          <a:solidFill>
            <a:srgbClr val="62B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8AA727D8-6D79-44F7-9B51-A6509DB043DA}"/>
              </a:ext>
            </a:extLst>
          </p:cNvPr>
          <p:cNvGrpSpPr/>
          <p:nvPr/>
        </p:nvGrpSpPr>
        <p:grpSpPr>
          <a:xfrm flipV="1">
            <a:off x="1694412" y="1329507"/>
            <a:ext cx="844478" cy="256531"/>
            <a:chOff x="3144483" y="1759184"/>
            <a:chExt cx="540470" cy="164181"/>
          </a:xfrm>
        </p:grpSpPr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7B6B8A82-B0AE-4D12-A781-96EA94B8ECF7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3DA901C-76F2-4BA9-91E2-DAC0FAC54828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C68737E-E1BF-40A1-9EDB-77773905F2E6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9033A36A-904A-4CB2-9BB3-13CDF87B9FEE}"/>
              </a:ext>
            </a:extLst>
          </p:cNvPr>
          <p:cNvGrpSpPr/>
          <p:nvPr/>
        </p:nvGrpSpPr>
        <p:grpSpPr>
          <a:xfrm flipV="1">
            <a:off x="7351918" y="3364169"/>
            <a:ext cx="371692" cy="112911"/>
            <a:chOff x="3144483" y="1759184"/>
            <a:chExt cx="540470" cy="164181"/>
          </a:xfrm>
        </p:grpSpPr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916E0B8D-42B0-42E7-A11E-BFFA0D8102C6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77850F23-623C-4F23-914B-ABF5843EB709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55B4F689-6201-43A1-B909-C5C43FF6EBAB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upo 112">
            <a:extLst>
              <a:ext uri="{FF2B5EF4-FFF2-40B4-BE49-F238E27FC236}">
                <a16:creationId xmlns:a16="http://schemas.microsoft.com/office/drawing/2014/main" id="{25AB810E-E6F8-4EB4-A7F2-F0A5B9639C37}"/>
              </a:ext>
            </a:extLst>
          </p:cNvPr>
          <p:cNvGrpSpPr/>
          <p:nvPr/>
        </p:nvGrpSpPr>
        <p:grpSpPr>
          <a:xfrm flipV="1">
            <a:off x="5775225" y="4214958"/>
            <a:ext cx="371692" cy="112911"/>
            <a:chOff x="3144483" y="1759184"/>
            <a:chExt cx="540470" cy="164181"/>
          </a:xfrm>
        </p:grpSpPr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924067E0-DC7D-4C19-ABD8-7370513B0268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C3442D63-6B0C-417D-8A46-589DE4D5A82E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5398C3C9-AD82-4835-ABB6-077878915A74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0E7F47A7-855E-4804-BA5A-33818FBBB642}"/>
              </a:ext>
            </a:extLst>
          </p:cNvPr>
          <p:cNvGrpSpPr/>
          <p:nvPr/>
        </p:nvGrpSpPr>
        <p:grpSpPr>
          <a:xfrm flipV="1">
            <a:off x="5806441" y="2519042"/>
            <a:ext cx="371692" cy="112911"/>
            <a:chOff x="3144483" y="1759184"/>
            <a:chExt cx="540470" cy="164181"/>
          </a:xfrm>
        </p:grpSpPr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76E33268-BB4D-4175-999A-0AB3615F675D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E5D369D1-6DCD-47AC-BD86-94C7E6186BDC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74AEB08E-81FE-4763-BA52-E9C18241952B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Imagen 34">
            <a:extLst>
              <a:ext uri="{FF2B5EF4-FFF2-40B4-BE49-F238E27FC236}">
                <a16:creationId xmlns:a16="http://schemas.microsoft.com/office/drawing/2014/main" id="{854B5166-64D0-8BBF-7D9C-9DFC33F0B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11" y="142431"/>
            <a:ext cx="7276672" cy="941687"/>
          </a:xfrm>
          <a:prstGeom prst="rect">
            <a:avLst/>
          </a:prstGeom>
        </p:spPr>
      </p:pic>
      <p:sp>
        <p:nvSpPr>
          <p:cNvPr id="11" name="Google Shape;312;p41">
            <a:extLst>
              <a:ext uri="{FF2B5EF4-FFF2-40B4-BE49-F238E27FC236}">
                <a16:creationId xmlns:a16="http://schemas.microsoft.com/office/drawing/2014/main" id="{B60BC874-CEE4-81F3-BAAA-A36D1DEEF296}"/>
              </a:ext>
            </a:extLst>
          </p:cNvPr>
          <p:cNvSpPr txBox="1">
            <a:spLocks/>
          </p:cNvSpPr>
          <p:nvPr/>
        </p:nvSpPr>
        <p:spPr>
          <a:xfrm>
            <a:off x="6636688" y="2376293"/>
            <a:ext cx="932063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02</a:t>
            </a:r>
          </a:p>
        </p:txBody>
      </p:sp>
      <p:sp>
        <p:nvSpPr>
          <p:cNvPr id="13" name="Google Shape;312;p41">
            <a:extLst>
              <a:ext uri="{FF2B5EF4-FFF2-40B4-BE49-F238E27FC236}">
                <a16:creationId xmlns:a16="http://schemas.microsoft.com/office/drawing/2014/main" id="{F338E98F-B285-736B-C398-21A3BD8C8FBF}"/>
              </a:ext>
            </a:extLst>
          </p:cNvPr>
          <p:cNvSpPr txBox="1">
            <a:spLocks/>
          </p:cNvSpPr>
          <p:nvPr/>
        </p:nvSpPr>
        <p:spPr>
          <a:xfrm>
            <a:off x="5870979" y="1590742"/>
            <a:ext cx="850646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01</a:t>
            </a:r>
          </a:p>
        </p:txBody>
      </p:sp>
      <p:sp>
        <p:nvSpPr>
          <p:cNvPr id="14" name="Google Shape;312;p41">
            <a:extLst>
              <a:ext uri="{FF2B5EF4-FFF2-40B4-BE49-F238E27FC236}">
                <a16:creationId xmlns:a16="http://schemas.microsoft.com/office/drawing/2014/main" id="{6242235A-2A6F-5C7E-24F2-7B9FEFB027E1}"/>
              </a:ext>
            </a:extLst>
          </p:cNvPr>
          <p:cNvSpPr txBox="1">
            <a:spLocks/>
          </p:cNvSpPr>
          <p:nvPr/>
        </p:nvSpPr>
        <p:spPr>
          <a:xfrm>
            <a:off x="5752075" y="3264838"/>
            <a:ext cx="1035087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03</a:t>
            </a:r>
          </a:p>
        </p:txBody>
      </p:sp>
      <p:sp>
        <p:nvSpPr>
          <p:cNvPr id="15" name="Google Shape;312;p41">
            <a:extLst>
              <a:ext uri="{FF2B5EF4-FFF2-40B4-BE49-F238E27FC236}">
                <a16:creationId xmlns:a16="http://schemas.microsoft.com/office/drawing/2014/main" id="{F7669995-0B23-37D3-3032-67204C5AC14E}"/>
              </a:ext>
            </a:extLst>
          </p:cNvPr>
          <p:cNvSpPr txBox="1">
            <a:spLocks/>
          </p:cNvSpPr>
          <p:nvPr/>
        </p:nvSpPr>
        <p:spPr>
          <a:xfrm>
            <a:off x="6574462" y="4114244"/>
            <a:ext cx="1036318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04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23DB6761-7B5F-DA5E-1901-3FDF50F34729}"/>
              </a:ext>
            </a:extLst>
          </p:cNvPr>
          <p:cNvGrpSpPr/>
          <p:nvPr/>
        </p:nvGrpSpPr>
        <p:grpSpPr>
          <a:xfrm flipV="1">
            <a:off x="7302365" y="5047658"/>
            <a:ext cx="371692" cy="112911"/>
            <a:chOff x="3144483" y="1759184"/>
            <a:chExt cx="540470" cy="164181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23585080-F166-D9FA-967C-D7A204E20FB7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FBA3C135-A7FB-1AB4-D54D-4201D2DEC195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7EEE7335-4D76-6266-519B-745913BF1B43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ítulo 1">
            <a:extLst>
              <a:ext uri="{FF2B5EF4-FFF2-40B4-BE49-F238E27FC236}">
                <a16:creationId xmlns:a16="http://schemas.microsoft.com/office/drawing/2014/main" id="{5A7763B8-6E62-ECD9-042E-0426F21694BD}"/>
              </a:ext>
            </a:extLst>
          </p:cNvPr>
          <p:cNvSpPr txBox="1">
            <a:spLocks/>
          </p:cNvSpPr>
          <p:nvPr/>
        </p:nvSpPr>
        <p:spPr>
          <a:xfrm>
            <a:off x="554892" y="362122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GESTIÓN OPERATIVA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FA3BB27-CF0B-77D2-BA85-DB8B6F9C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54">
            <a:extLst>
              <a:ext uri="{FF2B5EF4-FFF2-40B4-BE49-F238E27FC236}">
                <a16:creationId xmlns:a16="http://schemas.microsoft.com/office/drawing/2014/main" id="{37B12701-A956-793E-E008-6E6893E5E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775" y="1711842"/>
            <a:ext cx="3538144" cy="49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Comodato parcial del predio No. 5560346, de propiedad de DURAGAS S.A. para la construcción de una piscina de almacenamiento temporal de lixiviados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Avance físico de 9,72%.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 extiende la vida útil del RSQ a 30 meses.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Capacidad del cubeto de 2 millones m3.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Capacidad de la piscina 50.000 m3.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F81CB2E-96D3-5D86-9B2D-B733FAD4638E}"/>
              </a:ext>
            </a:extLst>
          </p:cNvPr>
          <p:cNvSpPr txBox="1"/>
          <p:nvPr/>
        </p:nvSpPr>
        <p:spPr>
          <a:xfrm>
            <a:off x="8799824" y="877909"/>
            <a:ext cx="3064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CONSTRUCCIÓN DEL </a:t>
            </a:r>
          </a:p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CUBETO 11 Y PISCINA </a:t>
            </a:r>
          </a:p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DE LIXIVIADO</a:t>
            </a:r>
            <a:endParaRPr lang="es-CO" b="1" dirty="0">
              <a:solidFill>
                <a:srgbClr val="0C7CC5"/>
              </a:solidFill>
              <a:latin typeface="Lato Black" panose="020F0A0202020403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6BCC152-441B-440B-51EA-E52726CFC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552" y="1039842"/>
            <a:ext cx="4183466" cy="2353200"/>
          </a:xfrm>
          <a:prstGeom prst="rect">
            <a:avLst/>
          </a:prstGeom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02D4806-FA11-161B-E648-8F32CDEC8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366" y="3464958"/>
            <a:ext cx="4183466" cy="24676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1562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" name="Diagrama 146"/>
          <p:cNvGraphicFramePr/>
          <p:nvPr>
            <p:extLst>
              <p:ext uri="{D42A27DB-BD31-4B8C-83A1-F6EECF244321}">
                <p14:modId xmlns:p14="http://schemas.microsoft.com/office/powerpoint/2010/main" val="2395516651"/>
              </p:ext>
            </p:extLst>
          </p:nvPr>
        </p:nvGraphicFramePr>
        <p:xfrm>
          <a:off x="7287204" y="852090"/>
          <a:ext cx="4369031" cy="1992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DFE083F9-29A4-8BAB-C407-432DD967A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7036" r="42059" b="24262"/>
          <a:stretch/>
        </p:blipFill>
        <p:spPr bwMode="auto">
          <a:xfrm>
            <a:off x="9628094" y="6116800"/>
            <a:ext cx="2273093" cy="6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0984A4A-398B-6A30-272C-ADC315312F54}"/>
              </a:ext>
            </a:extLst>
          </p:cNvPr>
          <p:cNvSpPr/>
          <p:nvPr/>
        </p:nvSpPr>
        <p:spPr>
          <a:xfrm rot="2700000">
            <a:off x="6068587" y="1205743"/>
            <a:ext cx="1056132" cy="1056132"/>
          </a:xfrm>
          <a:prstGeom prst="rect">
            <a:avLst/>
          </a:prstGeom>
          <a:solidFill>
            <a:srgbClr val="1D4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E17A941-FDEF-6304-2D66-CDB785FAA920}"/>
              </a:ext>
            </a:extLst>
          </p:cNvPr>
          <p:cNvSpPr/>
          <p:nvPr/>
        </p:nvSpPr>
        <p:spPr>
          <a:xfrm rot="2700000">
            <a:off x="6862028" y="2063186"/>
            <a:ext cx="1056132" cy="1056132"/>
          </a:xfrm>
          <a:prstGeom prst="rect">
            <a:avLst/>
          </a:prstGeom>
          <a:solidFill>
            <a:srgbClr val="C4A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3A2B732-D4EB-14EC-5736-14622D430291}"/>
              </a:ext>
            </a:extLst>
          </p:cNvPr>
          <p:cNvSpPr/>
          <p:nvPr/>
        </p:nvSpPr>
        <p:spPr>
          <a:xfrm rot="2700000">
            <a:off x="6045437" y="2897480"/>
            <a:ext cx="1056132" cy="1056132"/>
          </a:xfrm>
          <a:prstGeom prst="rect">
            <a:avLst/>
          </a:prstGeom>
          <a:solidFill>
            <a:srgbClr val="E83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6252C1E-FF95-31A1-1B6D-5109F106AAC4}"/>
              </a:ext>
            </a:extLst>
          </p:cNvPr>
          <p:cNvSpPr/>
          <p:nvPr/>
        </p:nvSpPr>
        <p:spPr>
          <a:xfrm rot="2700000">
            <a:off x="6862027" y="3743348"/>
            <a:ext cx="1056132" cy="1056132"/>
          </a:xfrm>
          <a:prstGeom prst="rect">
            <a:avLst/>
          </a:prstGeom>
          <a:solidFill>
            <a:srgbClr val="62B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85B2024-6525-437E-91FE-0F03D493C8F2}"/>
              </a:ext>
            </a:extLst>
          </p:cNvPr>
          <p:cNvGrpSpPr/>
          <p:nvPr/>
        </p:nvGrpSpPr>
        <p:grpSpPr>
          <a:xfrm flipV="1">
            <a:off x="7544430" y="3364169"/>
            <a:ext cx="371692" cy="112911"/>
            <a:chOff x="3144483" y="1759184"/>
            <a:chExt cx="540470" cy="164181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22D0BBCC-3013-3DCD-1456-3538A43B9A3A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FF766840-8D0C-2954-6CA5-EF1271DEE67A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70C883CC-4ECD-6DFD-B1C0-99BE02366D1A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1FCA6B5-B98C-89B6-8215-C5514346DE66}"/>
              </a:ext>
            </a:extLst>
          </p:cNvPr>
          <p:cNvGrpSpPr/>
          <p:nvPr/>
        </p:nvGrpSpPr>
        <p:grpSpPr>
          <a:xfrm flipV="1">
            <a:off x="5967737" y="4214958"/>
            <a:ext cx="371692" cy="112911"/>
            <a:chOff x="3144483" y="1759184"/>
            <a:chExt cx="540470" cy="164181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E3DC9933-91D4-C8D8-ABBF-FAE2CEA8E1F9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8730CE5B-6068-44E5-277D-E5C2F7D18703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00C5D1B3-A2D9-C306-5948-8C53677B99FC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911860F-6ECD-4E97-E41E-0D34A58E24B2}"/>
              </a:ext>
            </a:extLst>
          </p:cNvPr>
          <p:cNvGrpSpPr/>
          <p:nvPr/>
        </p:nvGrpSpPr>
        <p:grpSpPr>
          <a:xfrm flipV="1">
            <a:off x="5998953" y="2519042"/>
            <a:ext cx="371692" cy="112911"/>
            <a:chOff x="3144483" y="1759184"/>
            <a:chExt cx="540470" cy="164181"/>
          </a:xfrm>
        </p:grpSpPr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E4058095-C989-DB0B-08FF-3814635700D1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EAC3BEED-FFD6-1ACC-2C69-DC36C92B7353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025621CE-C2C1-E417-883E-5E35C7542675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Google Shape;312;p41">
            <a:extLst>
              <a:ext uri="{FF2B5EF4-FFF2-40B4-BE49-F238E27FC236}">
                <a16:creationId xmlns:a16="http://schemas.microsoft.com/office/drawing/2014/main" id="{8955F00D-1BB2-5299-5549-6B32E4AABC8C}"/>
              </a:ext>
            </a:extLst>
          </p:cNvPr>
          <p:cNvSpPr txBox="1">
            <a:spLocks/>
          </p:cNvSpPr>
          <p:nvPr/>
        </p:nvSpPr>
        <p:spPr>
          <a:xfrm>
            <a:off x="6829200" y="2376293"/>
            <a:ext cx="932063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02</a:t>
            </a:r>
          </a:p>
        </p:txBody>
      </p:sp>
      <p:sp>
        <p:nvSpPr>
          <p:cNvPr id="27" name="Google Shape;312;p41">
            <a:extLst>
              <a:ext uri="{FF2B5EF4-FFF2-40B4-BE49-F238E27FC236}">
                <a16:creationId xmlns:a16="http://schemas.microsoft.com/office/drawing/2014/main" id="{2FBF4362-F22E-8836-7CB8-60AB3A9648AC}"/>
              </a:ext>
            </a:extLst>
          </p:cNvPr>
          <p:cNvSpPr txBox="1">
            <a:spLocks/>
          </p:cNvSpPr>
          <p:nvPr/>
        </p:nvSpPr>
        <p:spPr>
          <a:xfrm>
            <a:off x="6063491" y="1590742"/>
            <a:ext cx="850646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01</a:t>
            </a:r>
          </a:p>
        </p:txBody>
      </p:sp>
      <p:sp>
        <p:nvSpPr>
          <p:cNvPr id="30" name="Google Shape;312;p41">
            <a:extLst>
              <a:ext uri="{FF2B5EF4-FFF2-40B4-BE49-F238E27FC236}">
                <a16:creationId xmlns:a16="http://schemas.microsoft.com/office/drawing/2014/main" id="{DAEBDFDE-4EE3-F6C1-49A9-2C4F43B462FF}"/>
              </a:ext>
            </a:extLst>
          </p:cNvPr>
          <p:cNvSpPr txBox="1">
            <a:spLocks/>
          </p:cNvSpPr>
          <p:nvPr/>
        </p:nvSpPr>
        <p:spPr>
          <a:xfrm>
            <a:off x="5944587" y="3264838"/>
            <a:ext cx="1035087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03</a:t>
            </a:r>
          </a:p>
        </p:txBody>
      </p:sp>
      <p:sp>
        <p:nvSpPr>
          <p:cNvPr id="31" name="Google Shape;312;p41">
            <a:extLst>
              <a:ext uri="{FF2B5EF4-FFF2-40B4-BE49-F238E27FC236}">
                <a16:creationId xmlns:a16="http://schemas.microsoft.com/office/drawing/2014/main" id="{2C486A12-7A36-05DE-AAC7-6CAE22F65797}"/>
              </a:ext>
            </a:extLst>
          </p:cNvPr>
          <p:cNvSpPr txBox="1">
            <a:spLocks/>
          </p:cNvSpPr>
          <p:nvPr/>
        </p:nvSpPr>
        <p:spPr>
          <a:xfrm>
            <a:off x="6766974" y="4114244"/>
            <a:ext cx="1036318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04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5C8ED5F6-9597-7E2B-7333-D04D535E25C3}"/>
              </a:ext>
            </a:extLst>
          </p:cNvPr>
          <p:cNvSpPr/>
          <p:nvPr/>
        </p:nvSpPr>
        <p:spPr>
          <a:xfrm rot="2700000">
            <a:off x="6054862" y="4580858"/>
            <a:ext cx="1056132" cy="1056132"/>
          </a:xfrm>
          <a:prstGeom prst="rect">
            <a:avLst/>
          </a:prstGeom>
          <a:solidFill>
            <a:srgbClr val="1D4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oogle Shape;312;p41">
            <a:extLst>
              <a:ext uri="{FF2B5EF4-FFF2-40B4-BE49-F238E27FC236}">
                <a16:creationId xmlns:a16="http://schemas.microsoft.com/office/drawing/2014/main" id="{B093D2EF-7836-7923-743C-2818B17D0E9D}"/>
              </a:ext>
            </a:extLst>
          </p:cNvPr>
          <p:cNvSpPr txBox="1">
            <a:spLocks/>
          </p:cNvSpPr>
          <p:nvPr/>
        </p:nvSpPr>
        <p:spPr>
          <a:xfrm>
            <a:off x="5921437" y="4905454"/>
            <a:ext cx="1063115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05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24C737E4-8BB2-AE64-DACA-221ABC9895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11" y="142431"/>
            <a:ext cx="7276672" cy="941687"/>
          </a:xfrm>
          <a:prstGeom prst="rect">
            <a:avLst/>
          </a:prstGeom>
        </p:spPr>
      </p:pic>
      <p:sp>
        <p:nvSpPr>
          <p:cNvPr id="60" name="Título 1">
            <a:extLst>
              <a:ext uri="{FF2B5EF4-FFF2-40B4-BE49-F238E27FC236}">
                <a16:creationId xmlns:a16="http://schemas.microsoft.com/office/drawing/2014/main" id="{29BDD017-80CD-D548-33A6-9A8F907A6D58}"/>
              </a:ext>
            </a:extLst>
          </p:cNvPr>
          <p:cNvSpPr txBox="1">
            <a:spLocks/>
          </p:cNvSpPr>
          <p:nvPr/>
        </p:nvSpPr>
        <p:spPr>
          <a:xfrm>
            <a:off x="554892" y="362122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GESTIÓN OPERATIVA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58E5030E-9BAE-95ED-76E4-93BC95DC5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54">
            <a:extLst>
              <a:ext uri="{FF2B5EF4-FFF2-40B4-BE49-F238E27FC236}">
                <a16:creationId xmlns:a16="http://schemas.microsoft.com/office/drawing/2014/main" id="{43B42992-BFFD-2C4B-5A08-A3C610DD4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2806" y="1460697"/>
            <a:ext cx="3188222" cy="469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Volumen de Lixiviado tratado: </a:t>
            </a:r>
            <a:r>
              <a:rPr lang="es-EC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125.471</a:t>
            </a: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m3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Ampliación piscina 14 a 28.000 m3.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Ampliación piscina 5 en 6.000 m3 adicionales. </a:t>
            </a:r>
          </a:p>
          <a:p>
            <a:pPr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Bombeo de lixiviados y retiro de lodos de la piscina 9:  </a:t>
            </a:r>
          </a:p>
          <a:p>
            <a:pPr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defRPr/>
            </a:pPr>
            <a:endParaRPr lang="es-MX" altLang="es-ES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defRPr/>
            </a:pPr>
            <a:r>
              <a:rPr lang="es-MX" altLang="es-E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27.000 m3 de lixiviados. 8.000 m3 de lodos.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0A7A2F-DD4E-2A2F-2393-EC1E1F8BF187}"/>
              </a:ext>
            </a:extLst>
          </p:cNvPr>
          <p:cNvSpPr txBox="1"/>
          <p:nvPr/>
        </p:nvSpPr>
        <p:spPr>
          <a:xfrm>
            <a:off x="8897599" y="1044173"/>
            <a:ext cx="290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GESTIÓN DE LIXIVIADOS</a:t>
            </a:r>
            <a:endParaRPr lang="es-CO" b="1" dirty="0">
              <a:solidFill>
                <a:srgbClr val="0C7CC5"/>
              </a:solidFill>
              <a:latin typeface="Lato Black" panose="020F0A02020204030203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9922C0D-0DBA-3CA8-7F64-81F852240A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383" y="3500462"/>
            <a:ext cx="4951870" cy="2421774"/>
          </a:xfrm>
          <a:prstGeom prst="rect">
            <a:avLst/>
          </a:prstGeom>
          <a:effectLst/>
        </p:spPr>
      </p:pic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id="{007BD8A4-5AB8-FEB2-0AED-4776358023B2}"/>
              </a:ext>
            </a:extLst>
          </p:cNvPr>
          <p:cNvCxnSpPr>
            <a:cxnSpLocks/>
            <a:stCxn id="41" idx="2"/>
            <a:endCxn id="4" idx="1"/>
          </p:cNvCxnSpPr>
          <p:nvPr/>
        </p:nvCxnSpPr>
        <p:spPr>
          <a:xfrm rot="5400000" flipH="1" flipV="1">
            <a:off x="6456022" y="2662518"/>
            <a:ext cx="3875255" cy="1007897"/>
          </a:xfrm>
          <a:prstGeom prst="bentConnector4">
            <a:avLst>
              <a:gd name="adj1" fmla="val -109"/>
              <a:gd name="adj2" fmla="val 4885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o 37">
            <a:extLst>
              <a:ext uri="{FF2B5EF4-FFF2-40B4-BE49-F238E27FC236}">
                <a16:creationId xmlns:a16="http://schemas.microsoft.com/office/drawing/2014/main" id="{DAEBB5A2-721C-8EC2-E9C9-74D67DEEAFB2}"/>
              </a:ext>
            </a:extLst>
          </p:cNvPr>
          <p:cNvGrpSpPr/>
          <p:nvPr/>
        </p:nvGrpSpPr>
        <p:grpSpPr>
          <a:xfrm flipV="1">
            <a:off x="7494877" y="5047658"/>
            <a:ext cx="371692" cy="112911"/>
            <a:chOff x="3144483" y="1759184"/>
            <a:chExt cx="540470" cy="164181"/>
          </a:xfrm>
        </p:grpSpPr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8A3D96BF-5346-437C-5805-BDBD0F8D8E70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2B89184B-2D53-A993-E973-707A59A09047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EF42CD2D-067C-A5FE-8FA1-BCB2160AFC9D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3ADB95D7-32D7-B59B-E64C-262BB30E2E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519" y="911088"/>
            <a:ext cx="5341805" cy="25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02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dibujo de un árbol&#10;&#10;Descripción generada automáticamente con confianza media">
            <a:extLst>
              <a:ext uri="{FF2B5EF4-FFF2-40B4-BE49-F238E27FC236}">
                <a16:creationId xmlns:a16="http://schemas.microsoft.com/office/drawing/2014/main" id="{829FCE6D-98A3-84DB-A917-C63ECB4DB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6" y="1344169"/>
            <a:ext cx="5040702" cy="2835395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F532B128-0958-FBE2-2617-5CDD7853F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89" y="3915660"/>
            <a:ext cx="2604514" cy="1750493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08CAE9F0-83EF-E045-E6FB-44CB2CC47F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269" y="3637432"/>
            <a:ext cx="3386843" cy="2217270"/>
          </a:xfrm>
          <a:prstGeom prst="rect">
            <a:avLst/>
          </a:prstGeom>
          <a:effectLst/>
        </p:spPr>
      </p:pic>
      <p:graphicFrame>
        <p:nvGraphicFramePr>
          <p:cNvPr id="147" name="Diagrama 146"/>
          <p:cNvGraphicFramePr/>
          <p:nvPr/>
        </p:nvGraphicFramePr>
        <p:xfrm>
          <a:off x="7287204" y="852090"/>
          <a:ext cx="4369031" cy="1992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DFE083F9-29A4-8BAB-C407-432DD967A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7036" r="42059" b="24262"/>
          <a:stretch/>
        </p:blipFill>
        <p:spPr bwMode="auto">
          <a:xfrm>
            <a:off x="9628094" y="6116800"/>
            <a:ext cx="2273093" cy="6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152546F-FCF6-F762-28E7-2092B0D9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10680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0984A4A-398B-6A30-272C-ADC315312F54}"/>
              </a:ext>
            </a:extLst>
          </p:cNvPr>
          <p:cNvSpPr/>
          <p:nvPr/>
        </p:nvSpPr>
        <p:spPr>
          <a:xfrm rot="2700000">
            <a:off x="6068587" y="1205743"/>
            <a:ext cx="1056132" cy="1056132"/>
          </a:xfrm>
          <a:prstGeom prst="rect">
            <a:avLst/>
          </a:prstGeom>
          <a:solidFill>
            <a:srgbClr val="1D4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E17A941-FDEF-6304-2D66-CDB785FAA920}"/>
              </a:ext>
            </a:extLst>
          </p:cNvPr>
          <p:cNvSpPr/>
          <p:nvPr/>
        </p:nvSpPr>
        <p:spPr>
          <a:xfrm rot="2700000">
            <a:off x="6862028" y="2063186"/>
            <a:ext cx="1056132" cy="1056132"/>
          </a:xfrm>
          <a:prstGeom prst="rect">
            <a:avLst/>
          </a:prstGeom>
          <a:solidFill>
            <a:srgbClr val="C4A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3A2B732-D4EB-14EC-5736-14622D430291}"/>
              </a:ext>
            </a:extLst>
          </p:cNvPr>
          <p:cNvSpPr/>
          <p:nvPr/>
        </p:nvSpPr>
        <p:spPr>
          <a:xfrm rot="2700000">
            <a:off x="6045437" y="2897480"/>
            <a:ext cx="1056132" cy="1056132"/>
          </a:xfrm>
          <a:prstGeom prst="rect">
            <a:avLst/>
          </a:prstGeom>
          <a:solidFill>
            <a:srgbClr val="E83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6252C1E-FF95-31A1-1B6D-5109F106AAC4}"/>
              </a:ext>
            </a:extLst>
          </p:cNvPr>
          <p:cNvSpPr/>
          <p:nvPr/>
        </p:nvSpPr>
        <p:spPr>
          <a:xfrm rot="2700000">
            <a:off x="6862027" y="3743348"/>
            <a:ext cx="1056132" cy="1056132"/>
          </a:xfrm>
          <a:prstGeom prst="rect">
            <a:avLst/>
          </a:prstGeom>
          <a:solidFill>
            <a:srgbClr val="62B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85B2024-6525-437E-91FE-0F03D493C8F2}"/>
              </a:ext>
            </a:extLst>
          </p:cNvPr>
          <p:cNvGrpSpPr/>
          <p:nvPr/>
        </p:nvGrpSpPr>
        <p:grpSpPr>
          <a:xfrm flipV="1">
            <a:off x="7544430" y="3364169"/>
            <a:ext cx="371692" cy="112911"/>
            <a:chOff x="3144483" y="1759184"/>
            <a:chExt cx="540470" cy="164181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22D0BBCC-3013-3DCD-1456-3538A43B9A3A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FF766840-8D0C-2954-6CA5-EF1271DEE67A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70C883CC-4ECD-6DFD-B1C0-99BE02366D1A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1FCA6B5-B98C-89B6-8215-C5514346DE66}"/>
              </a:ext>
            </a:extLst>
          </p:cNvPr>
          <p:cNvGrpSpPr/>
          <p:nvPr/>
        </p:nvGrpSpPr>
        <p:grpSpPr>
          <a:xfrm flipV="1">
            <a:off x="5967737" y="4214958"/>
            <a:ext cx="371692" cy="112911"/>
            <a:chOff x="3144483" y="1759184"/>
            <a:chExt cx="540470" cy="164181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E3DC9933-91D4-C8D8-ABBF-FAE2CEA8E1F9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8730CE5B-6068-44E5-277D-E5C2F7D18703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00C5D1B3-A2D9-C306-5948-8C53677B99FC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911860F-6ECD-4E97-E41E-0D34A58E24B2}"/>
              </a:ext>
            </a:extLst>
          </p:cNvPr>
          <p:cNvGrpSpPr/>
          <p:nvPr/>
        </p:nvGrpSpPr>
        <p:grpSpPr>
          <a:xfrm flipV="1">
            <a:off x="5998953" y="2519042"/>
            <a:ext cx="371692" cy="112911"/>
            <a:chOff x="3144483" y="1759184"/>
            <a:chExt cx="540470" cy="164181"/>
          </a:xfrm>
        </p:grpSpPr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E4058095-C989-DB0B-08FF-3814635700D1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EAC3BEED-FFD6-1ACC-2C69-DC36C92B7353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025621CE-C2C1-E417-883E-5E35C7542675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Google Shape;312;p41">
            <a:extLst>
              <a:ext uri="{FF2B5EF4-FFF2-40B4-BE49-F238E27FC236}">
                <a16:creationId xmlns:a16="http://schemas.microsoft.com/office/drawing/2014/main" id="{8955F00D-1BB2-5299-5549-6B32E4AABC8C}"/>
              </a:ext>
            </a:extLst>
          </p:cNvPr>
          <p:cNvSpPr txBox="1">
            <a:spLocks/>
          </p:cNvSpPr>
          <p:nvPr/>
        </p:nvSpPr>
        <p:spPr>
          <a:xfrm>
            <a:off x="6829200" y="2376293"/>
            <a:ext cx="932063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02</a:t>
            </a:r>
          </a:p>
        </p:txBody>
      </p:sp>
      <p:sp>
        <p:nvSpPr>
          <p:cNvPr id="27" name="Google Shape;312;p41">
            <a:extLst>
              <a:ext uri="{FF2B5EF4-FFF2-40B4-BE49-F238E27FC236}">
                <a16:creationId xmlns:a16="http://schemas.microsoft.com/office/drawing/2014/main" id="{2FBF4362-F22E-8836-7CB8-60AB3A9648AC}"/>
              </a:ext>
            </a:extLst>
          </p:cNvPr>
          <p:cNvSpPr txBox="1">
            <a:spLocks/>
          </p:cNvSpPr>
          <p:nvPr/>
        </p:nvSpPr>
        <p:spPr>
          <a:xfrm>
            <a:off x="6063491" y="1590742"/>
            <a:ext cx="850646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01</a:t>
            </a:r>
          </a:p>
        </p:txBody>
      </p:sp>
      <p:sp>
        <p:nvSpPr>
          <p:cNvPr id="30" name="Google Shape;312;p41">
            <a:extLst>
              <a:ext uri="{FF2B5EF4-FFF2-40B4-BE49-F238E27FC236}">
                <a16:creationId xmlns:a16="http://schemas.microsoft.com/office/drawing/2014/main" id="{DAEBDFDE-4EE3-F6C1-49A9-2C4F43B462FF}"/>
              </a:ext>
            </a:extLst>
          </p:cNvPr>
          <p:cNvSpPr txBox="1">
            <a:spLocks/>
          </p:cNvSpPr>
          <p:nvPr/>
        </p:nvSpPr>
        <p:spPr>
          <a:xfrm>
            <a:off x="5944587" y="3264838"/>
            <a:ext cx="1035087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03</a:t>
            </a:r>
          </a:p>
        </p:txBody>
      </p:sp>
      <p:sp>
        <p:nvSpPr>
          <p:cNvPr id="31" name="Google Shape;312;p41">
            <a:extLst>
              <a:ext uri="{FF2B5EF4-FFF2-40B4-BE49-F238E27FC236}">
                <a16:creationId xmlns:a16="http://schemas.microsoft.com/office/drawing/2014/main" id="{2C486A12-7A36-05DE-AAC7-6CAE22F65797}"/>
              </a:ext>
            </a:extLst>
          </p:cNvPr>
          <p:cNvSpPr txBox="1">
            <a:spLocks/>
          </p:cNvSpPr>
          <p:nvPr/>
        </p:nvSpPr>
        <p:spPr>
          <a:xfrm>
            <a:off x="6766974" y="4114244"/>
            <a:ext cx="1036318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04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5C8ED5F6-9597-7E2B-7333-D04D535E25C3}"/>
              </a:ext>
            </a:extLst>
          </p:cNvPr>
          <p:cNvSpPr/>
          <p:nvPr/>
        </p:nvSpPr>
        <p:spPr>
          <a:xfrm rot="2700000">
            <a:off x="6054862" y="4580858"/>
            <a:ext cx="1056132" cy="1056132"/>
          </a:xfrm>
          <a:prstGeom prst="rect">
            <a:avLst/>
          </a:prstGeom>
          <a:solidFill>
            <a:srgbClr val="1D4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oogle Shape;312;p41">
            <a:extLst>
              <a:ext uri="{FF2B5EF4-FFF2-40B4-BE49-F238E27FC236}">
                <a16:creationId xmlns:a16="http://schemas.microsoft.com/office/drawing/2014/main" id="{B093D2EF-7836-7923-743C-2818B17D0E9D}"/>
              </a:ext>
            </a:extLst>
          </p:cNvPr>
          <p:cNvSpPr txBox="1">
            <a:spLocks/>
          </p:cNvSpPr>
          <p:nvPr/>
        </p:nvSpPr>
        <p:spPr>
          <a:xfrm>
            <a:off x="5921437" y="4905454"/>
            <a:ext cx="1063115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05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5F5E524-2D94-F5C8-D5B6-76E97CD38518}"/>
              </a:ext>
            </a:extLst>
          </p:cNvPr>
          <p:cNvSpPr/>
          <p:nvPr/>
        </p:nvSpPr>
        <p:spPr>
          <a:xfrm rot="2700000">
            <a:off x="6863819" y="5379462"/>
            <a:ext cx="1056132" cy="1056132"/>
          </a:xfrm>
          <a:prstGeom prst="rect">
            <a:avLst/>
          </a:prstGeom>
          <a:solidFill>
            <a:srgbClr val="7F9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Google Shape;312;p41">
            <a:extLst>
              <a:ext uri="{FF2B5EF4-FFF2-40B4-BE49-F238E27FC236}">
                <a16:creationId xmlns:a16="http://schemas.microsoft.com/office/drawing/2014/main" id="{4E78E62A-3521-F666-7AED-B4279A790229}"/>
              </a:ext>
            </a:extLst>
          </p:cNvPr>
          <p:cNvSpPr txBox="1">
            <a:spLocks/>
          </p:cNvSpPr>
          <p:nvPr/>
        </p:nvSpPr>
        <p:spPr>
          <a:xfrm>
            <a:off x="6874186" y="5680908"/>
            <a:ext cx="930898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06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DAEBB5A2-721C-8EC2-E9C9-74D67DEEAFB2}"/>
              </a:ext>
            </a:extLst>
          </p:cNvPr>
          <p:cNvGrpSpPr/>
          <p:nvPr/>
        </p:nvGrpSpPr>
        <p:grpSpPr>
          <a:xfrm flipV="1">
            <a:off x="7494877" y="5047658"/>
            <a:ext cx="371692" cy="112911"/>
            <a:chOff x="3144483" y="1759184"/>
            <a:chExt cx="540470" cy="164181"/>
          </a:xfrm>
        </p:grpSpPr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8A3D96BF-5346-437C-5805-BDBD0F8D8E70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2B89184B-2D53-A993-E973-707A59A09047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EF42CD2D-067C-A5FE-8FA1-BCB2160AFC9D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F49BB2E5-30C4-A8F1-646E-31BC5F74A6ED}"/>
              </a:ext>
            </a:extLst>
          </p:cNvPr>
          <p:cNvGrpSpPr/>
          <p:nvPr/>
        </p:nvGrpSpPr>
        <p:grpSpPr>
          <a:xfrm flipV="1">
            <a:off x="1694412" y="1329507"/>
            <a:ext cx="844478" cy="256531"/>
            <a:chOff x="3144483" y="1759184"/>
            <a:chExt cx="540470" cy="164181"/>
          </a:xfrm>
        </p:grpSpPr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8E5F50C6-647B-9775-01ED-B2582CBECC10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9D6395E6-8050-FC31-B3FC-07CAF9DB29C7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2EAD89A5-F9D0-CFDF-B80B-DA1727885845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ítulo 1">
            <a:extLst>
              <a:ext uri="{FF2B5EF4-FFF2-40B4-BE49-F238E27FC236}">
                <a16:creationId xmlns:a16="http://schemas.microsoft.com/office/drawing/2014/main" id="{029671EA-0E3A-B543-1C49-E2DEC13FD1E5}"/>
              </a:ext>
            </a:extLst>
          </p:cNvPr>
          <p:cNvSpPr txBox="1">
            <a:spLocks/>
          </p:cNvSpPr>
          <p:nvPr/>
        </p:nvSpPr>
        <p:spPr>
          <a:xfrm>
            <a:off x="554892" y="362122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GESTIÓN OPERATIVA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0F23A97E-790F-B15D-AE5C-B09275D2CA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11" y="142431"/>
            <a:ext cx="7276672" cy="941687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16482285-A963-B537-641D-FA28C970639A}"/>
              </a:ext>
            </a:extLst>
          </p:cNvPr>
          <p:cNvSpPr txBox="1"/>
          <p:nvPr/>
        </p:nvSpPr>
        <p:spPr>
          <a:xfrm>
            <a:off x="9201151" y="1872077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C7CC5"/>
                </a:solidFill>
                <a:latin typeface="Lato Black" panose="020F0A02020204030203" pitchFamily="34" charset="0"/>
              </a:rPr>
              <a:t>EXPROPIACIÓN</a:t>
            </a:r>
          </a:p>
        </p:txBody>
      </p:sp>
      <p:sp>
        <p:nvSpPr>
          <p:cNvPr id="46" name="TextBox 154">
            <a:extLst>
              <a:ext uri="{FF2B5EF4-FFF2-40B4-BE49-F238E27FC236}">
                <a16:creationId xmlns:a16="http://schemas.microsoft.com/office/drawing/2014/main" id="{9B998962-BCAC-9083-7FFE-A9212DECC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999" y="2257530"/>
            <a:ext cx="3146276" cy="328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Regularización dos predios - </a:t>
            </a:r>
            <a:r>
              <a:rPr lang="es-MX" altLang="es-E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Interaseo</a:t>
            </a: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con una extensión de 129.501 m2.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Expropiación de 119 hectáreas de tres predios para el Complejo Ambiental del DMQ. 936 copropietarios.</a:t>
            </a:r>
          </a:p>
        </p:txBody>
      </p:sp>
      <p:cxnSp>
        <p:nvCxnSpPr>
          <p:cNvPr id="50" name="Conector: angular 49">
            <a:extLst>
              <a:ext uri="{FF2B5EF4-FFF2-40B4-BE49-F238E27FC236}">
                <a16:creationId xmlns:a16="http://schemas.microsoft.com/office/drawing/2014/main" id="{94001517-35B6-37B0-B468-A1BD42938E68}"/>
              </a:ext>
            </a:extLst>
          </p:cNvPr>
          <p:cNvCxnSpPr>
            <a:cxnSpLocks/>
            <a:endCxn id="44" idx="1"/>
          </p:cNvCxnSpPr>
          <p:nvPr/>
        </p:nvCxnSpPr>
        <p:spPr>
          <a:xfrm rot="5400000" flipH="1" flipV="1">
            <a:off x="6924010" y="3633539"/>
            <a:ext cx="3853937" cy="70034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AAE95765-B819-3538-FFD7-58437FAE63C6}"/>
              </a:ext>
            </a:extLst>
          </p:cNvPr>
          <p:cNvCxnSpPr>
            <a:cxnSpLocks/>
          </p:cNvCxnSpPr>
          <p:nvPr/>
        </p:nvCxnSpPr>
        <p:spPr>
          <a:xfrm flipH="1">
            <a:off x="8136892" y="5910680"/>
            <a:ext cx="3639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90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id="{19B9169D-742D-2BD2-73B5-D84B0DE1A1B0}"/>
              </a:ext>
            </a:extLst>
          </p:cNvPr>
          <p:cNvCxnSpPr>
            <a:cxnSpLocks/>
          </p:cNvCxnSpPr>
          <p:nvPr/>
        </p:nvCxnSpPr>
        <p:spPr>
          <a:xfrm flipV="1">
            <a:off x="6422832" y="1639162"/>
            <a:ext cx="2733200" cy="166185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1582B2A6-DF05-CFBE-8560-C4A643C7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914" y="3955458"/>
            <a:ext cx="3458404" cy="2042446"/>
          </a:xfrm>
          <a:prstGeom prst="rect">
            <a:avLst/>
          </a:prstGeom>
          <a:effectLst/>
        </p:spPr>
      </p:pic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286DA956-40F5-53F8-731D-23BF83CAF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5" y="775345"/>
            <a:ext cx="6040935" cy="3227348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8AA727D8-6D79-44F7-9B51-A6509DB043DA}"/>
              </a:ext>
            </a:extLst>
          </p:cNvPr>
          <p:cNvGrpSpPr/>
          <p:nvPr/>
        </p:nvGrpSpPr>
        <p:grpSpPr>
          <a:xfrm flipV="1">
            <a:off x="1694412" y="1329507"/>
            <a:ext cx="844478" cy="256531"/>
            <a:chOff x="3144483" y="1759184"/>
            <a:chExt cx="540470" cy="164181"/>
          </a:xfrm>
        </p:grpSpPr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7B6B8A82-B0AE-4D12-A781-96EA94B8ECF7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3DA901C-76F2-4BA9-91E2-DAC0FAC54828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C68737E-E1BF-40A1-9EDB-77773905F2E6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Imagen 34">
            <a:extLst>
              <a:ext uri="{FF2B5EF4-FFF2-40B4-BE49-F238E27FC236}">
                <a16:creationId xmlns:a16="http://schemas.microsoft.com/office/drawing/2014/main" id="{854B5166-64D0-8BBF-7D9C-9DFC33F0B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11" y="142431"/>
            <a:ext cx="7276672" cy="941687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089DFA7C-E696-D89F-C35A-6353571C8CE6}"/>
              </a:ext>
            </a:extLst>
          </p:cNvPr>
          <p:cNvSpPr/>
          <p:nvPr/>
        </p:nvSpPr>
        <p:spPr>
          <a:xfrm rot="2700000">
            <a:off x="6447791" y="2759426"/>
            <a:ext cx="1056132" cy="1056132"/>
          </a:xfrm>
          <a:prstGeom prst="rect">
            <a:avLst/>
          </a:prstGeom>
          <a:solidFill>
            <a:srgbClr val="1D4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Google Shape;312;p41">
            <a:extLst>
              <a:ext uri="{FF2B5EF4-FFF2-40B4-BE49-F238E27FC236}">
                <a16:creationId xmlns:a16="http://schemas.microsoft.com/office/drawing/2014/main" id="{803E0945-2AF7-FFDB-E701-B6C1129252B6}"/>
              </a:ext>
            </a:extLst>
          </p:cNvPr>
          <p:cNvSpPr txBox="1">
            <a:spLocks/>
          </p:cNvSpPr>
          <p:nvPr/>
        </p:nvSpPr>
        <p:spPr>
          <a:xfrm>
            <a:off x="6282223" y="3101893"/>
            <a:ext cx="1064283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07</a:t>
            </a:r>
          </a:p>
        </p:txBody>
      </p:sp>
      <p:sp>
        <p:nvSpPr>
          <p:cNvPr id="69" name="Título 1">
            <a:extLst>
              <a:ext uri="{FF2B5EF4-FFF2-40B4-BE49-F238E27FC236}">
                <a16:creationId xmlns:a16="http://schemas.microsoft.com/office/drawing/2014/main" id="{802EBEAF-C16B-3F1E-2165-394CE321A7AA}"/>
              </a:ext>
            </a:extLst>
          </p:cNvPr>
          <p:cNvSpPr txBox="1">
            <a:spLocks/>
          </p:cNvSpPr>
          <p:nvPr/>
        </p:nvSpPr>
        <p:spPr>
          <a:xfrm>
            <a:off x="554892" y="362122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GESTIÓN OPERATIVA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B58EB-9FC9-2684-ACFA-354A9B22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54">
            <a:extLst>
              <a:ext uri="{FF2B5EF4-FFF2-40B4-BE49-F238E27FC236}">
                <a16:creationId xmlns:a16="http://schemas.microsoft.com/office/drawing/2014/main" id="{7853ED40-7ADE-A9ED-5359-9B47E73DB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8702" y="1844442"/>
            <a:ext cx="3821861" cy="441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Mesa de Inversiones del Sector Ambiente del MDQ.</a:t>
            </a:r>
          </a:p>
          <a:p>
            <a:pPr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Recorridos por los frentes operativos de la EMGIR EP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Suscripción de 43 memorandos de entendimiento.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 manifestaciones de interés para el Complejo Ambiental.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Firma de Convenio con el PNUD. </a:t>
            </a:r>
            <a:endParaRPr lang="es-EC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1FF18E-E513-FA31-8BE2-7102564725DD}"/>
              </a:ext>
            </a:extLst>
          </p:cNvPr>
          <p:cNvSpPr txBox="1"/>
          <p:nvPr/>
        </p:nvSpPr>
        <p:spPr>
          <a:xfrm>
            <a:off x="9377188" y="1198111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C7CC5"/>
                </a:solidFill>
                <a:latin typeface="Lato Black" panose="020F0A02020204030203" pitchFamily="34" charset="0"/>
              </a:rPr>
              <a:t>COMPLEJO </a:t>
            </a:r>
          </a:p>
          <a:p>
            <a:r>
              <a:rPr lang="es-CO" b="1" dirty="0">
                <a:solidFill>
                  <a:srgbClr val="0C7CC5"/>
                </a:solidFill>
                <a:latin typeface="Lato Black" panose="020F0A02020204030203" pitchFamily="34" charset="0"/>
              </a:rPr>
              <a:t>AMBIENTAL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E06001-2CA0-D89F-0731-85F13CBE19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16" r="3562"/>
          <a:stretch/>
        </p:blipFill>
        <p:spPr>
          <a:xfrm>
            <a:off x="371436" y="3955458"/>
            <a:ext cx="3247923" cy="204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52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854B5166-64D0-8BBF-7D9C-9DFC33F0B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11" y="142431"/>
            <a:ext cx="7276672" cy="941687"/>
          </a:xfrm>
          <a:prstGeom prst="rect">
            <a:avLst/>
          </a:prstGeom>
        </p:spPr>
      </p:pic>
      <p:cxnSp>
        <p:nvCxnSpPr>
          <p:cNvPr id="126" name="Conector: angular 125">
            <a:extLst>
              <a:ext uri="{FF2B5EF4-FFF2-40B4-BE49-F238E27FC236}">
                <a16:creationId xmlns:a16="http://schemas.microsoft.com/office/drawing/2014/main" id="{77C6C1A4-31B0-D957-8257-F4FF90DA1343}"/>
              </a:ext>
            </a:extLst>
          </p:cNvPr>
          <p:cNvCxnSpPr>
            <a:cxnSpLocks/>
            <a:endCxn id="9" idx="1"/>
          </p:cNvCxnSpPr>
          <p:nvPr/>
        </p:nvCxnSpPr>
        <p:spPr>
          <a:xfrm rot="5400000" flipH="1" flipV="1">
            <a:off x="7180355" y="2498454"/>
            <a:ext cx="1881880" cy="39029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upo 153">
            <a:extLst>
              <a:ext uri="{FF2B5EF4-FFF2-40B4-BE49-F238E27FC236}">
                <a16:creationId xmlns:a16="http://schemas.microsoft.com/office/drawing/2014/main" id="{ACDCDD7D-C9D5-196F-A9BF-C88DE043D420}"/>
              </a:ext>
            </a:extLst>
          </p:cNvPr>
          <p:cNvGrpSpPr/>
          <p:nvPr/>
        </p:nvGrpSpPr>
        <p:grpSpPr>
          <a:xfrm flipV="1">
            <a:off x="5514643" y="3565998"/>
            <a:ext cx="371692" cy="112911"/>
            <a:chOff x="3144483" y="1759184"/>
            <a:chExt cx="540470" cy="164181"/>
          </a:xfrm>
        </p:grpSpPr>
        <p:sp>
          <p:nvSpPr>
            <p:cNvPr id="155" name="Forma libre: forma 154">
              <a:extLst>
                <a:ext uri="{FF2B5EF4-FFF2-40B4-BE49-F238E27FC236}">
                  <a16:creationId xmlns:a16="http://schemas.microsoft.com/office/drawing/2014/main" id="{AB19C476-B0AD-E36A-1423-89E0FC2F4300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orma libre: forma 155">
              <a:extLst>
                <a:ext uri="{FF2B5EF4-FFF2-40B4-BE49-F238E27FC236}">
                  <a16:creationId xmlns:a16="http://schemas.microsoft.com/office/drawing/2014/main" id="{89F5496F-B650-049B-6106-FFF604F531D0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orma libre: forma 156">
              <a:extLst>
                <a:ext uri="{FF2B5EF4-FFF2-40B4-BE49-F238E27FC236}">
                  <a16:creationId xmlns:a16="http://schemas.microsoft.com/office/drawing/2014/main" id="{551A9636-FA67-7F37-FBDB-69255E0D5150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5" name="Título 1">
            <a:extLst>
              <a:ext uri="{FF2B5EF4-FFF2-40B4-BE49-F238E27FC236}">
                <a16:creationId xmlns:a16="http://schemas.microsoft.com/office/drawing/2014/main" id="{E9DFD5A4-D1CB-68A8-D34F-BD71F3A4682E}"/>
              </a:ext>
            </a:extLst>
          </p:cNvPr>
          <p:cNvSpPr txBox="1">
            <a:spLocks/>
          </p:cNvSpPr>
          <p:nvPr/>
        </p:nvSpPr>
        <p:spPr>
          <a:xfrm>
            <a:off x="554892" y="362122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GESTIÓN OPERATIVA</a:t>
            </a:r>
          </a:p>
        </p:txBody>
      </p:sp>
      <p:sp>
        <p:nvSpPr>
          <p:cNvPr id="142" name="Rectángulo 141">
            <a:extLst>
              <a:ext uri="{FF2B5EF4-FFF2-40B4-BE49-F238E27FC236}">
                <a16:creationId xmlns:a16="http://schemas.microsoft.com/office/drawing/2014/main" id="{77FAB13B-D348-86E2-8799-CE08C7AF31CB}"/>
              </a:ext>
            </a:extLst>
          </p:cNvPr>
          <p:cNvSpPr/>
          <p:nvPr/>
        </p:nvSpPr>
        <p:spPr>
          <a:xfrm rot="2700000">
            <a:off x="5584277" y="2252699"/>
            <a:ext cx="1056132" cy="1056132"/>
          </a:xfrm>
          <a:prstGeom prst="rect">
            <a:avLst/>
          </a:prstGeom>
          <a:solidFill>
            <a:srgbClr val="1D4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Google Shape;312;p41">
            <a:extLst>
              <a:ext uri="{FF2B5EF4-FFF2-40B4-BE49-F238E27FC236}">
                <a16:creationId xmlns:a16="http://schemas.microsoft.com/office/drawing/2014/main" id="{D486F975-1564-B2E9-5C3E-4FF7D5590989}"/>
              </a:ext>
            </a:extLst>
          </p:cNvPr>
          <p:cNvSpPr txBox="1">
            <a:spLocks/>
          </p:cNvSpPr>
          <p:nvPr/>
        </p:nvSpPr>
        <p:spPr>
          <a:xfrm>
            <a:off x="5486147" y="2637698"/>
            <a:ext cx="943680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07</a:t>
            </a:r>
          </a:p>
        </p:txBody>
      </p:sp>
      <p:sp>
        <p:nvSpPr>
          <p:cNvPr id="143" name="Rectángulo 142">
            <a:extLst>
              <a:ext uri="{FF2B5EF4-FFF2-40B4-BE49-F238E27FC236}">
                <a16:creationId xmlns:a16="http://schemas.microsoft.com/office/drawing/2014/main" id="{F8604293-57C5-CA9A-5C03-143D53E22FE8}"/>
              </a:ext>
            </a:extLst>
          </p:cNvPr>
          <p:cNvSpPr/>
          <p:nvPr/>
        </p:nvSpPr>
        <p:spPr>
          <a:xfrm rot="2700000">
            <a:off x="6377718" y="3110142"/>
            <a:ext cx="1056132" cy="1056132"/>
          </a:xfrm>
          <a:prstGeom prst="rect">
            <a:avLst/>
          </a:prstGeom>
          <a:solidFill>
            <a:srgbClr val="C4A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Google Shape;312;p41">
            <a:extLst>
              <a:ext uri="{FF2B5EF4-FFF2-40B4-BE49-F238E27FC236}">
                <a16:creationId xmlns:a16="http://schemas.microsoft.com/office/drawing/2014/main" id="{D7FAA64A-C36B-8E77-917D-20BB876AE47C}"/>
              </a:ext>
            </a:extLst>
          </p:cNvPr>
          <p:cNvSpPr txBox="1">
            <a:spLocks/>
          </p:cNvSpPr>
          <p:nvPr/>
        </p:nvSpPr>
        <p:spPr>
          <a:xfrm>
            <a:off x="6344890" y="3423249"/>
            <a:ext cx="932063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08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F742178-0200-B0D5-5CF9-63508E2EE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11113B5-ED41-1748-9865-90F0EA763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125" y="3284290"/>
            <a:ext cx="3555501" cy="2370335"/>
          </a:xfrm>
          <a:prstGeom prst="rect">
            <a:avLst/>
          </a:prstGeom>
          <a:effectLst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BF5DB5F-5936-B0BE-2965-71AE465E8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34" y="1441813"/>
            <a:ext cx="3613510" cy="2409006"/>
          </a:xfrm>
          <a:prstGeom prst="rect">
            <a:avLst/>
          </a:prstGeom>
          <a:effectLst/>
        </p:spPr>
      </p:pic>
      <p:sp>
        <p:nvSpPr>
          <p:cNvPr id="8" name="TextBox 154">
            <a:extLst>
              <a:ext uri="{FF2B5EF4-FFF2-40B4-BE49-F238E27FC236}">
                <a16:creationId xmlns:a16="http://schemas.microsoft.com/office/drawing/2014/main" id="{44DD16BA-0436-8FEC-03C2-7C5C76943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9416" y="2137054"/>
            <a:ext cx="3555501" cy="328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Recolección y transporte diferenciado de desechos sanitarios, tratamiento, incineración y disposición final de otros desechos peligrosos generados en las casas de salud.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Tratado: 1.426,890,00 Kg. 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Atención a  </a:t>
            </a:r>
            <a:r>
              <a:rPr lang="es-MX" altLang="es-E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4,579</a:t>
            </a: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clientes.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3046DE-0307-7C6B-3B54-CCEE770B5D59}"/>
              </a:ext>
            </a:extLst>
          </p:cNvPr>
          <p:cNvSpPr txBox="1"/>
          <p:nvPr/>
        </p:nvSpPr>
        <p:spPr>
          <a:xfrm>
            <a:off x="8316445" y="1567997"/>
            <a:ext cx="2880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DESECHOS SANITARIOS </a:t>
            </a:r>
            <a:endParaRPr lang="es-CO" b="1" dirty="0">
              <a:solidFill>
                <a:srgbClr val="0C7CC5"/>
              </a:solidFill>
              <a:latin typeface="Lato Black" panose="020F0A02020204030203" pitchFamily="34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6E4DCE4-3AC2-F043-5D17-5A69CCC64ADE}"/>
              </a:ext>
            </a:extLst>
          </p:cNvPr>
          <p:cNvCxnSpPr/>
          <p:nvPr/>
        </p:nvCxnSpPr>
        <p:spPr>
          <a:xfrm>
            <a:off x="7652583" y="3637054"/>
            <a:ext cx="273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65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74A02-037B-4D58-8E49-5D4557D3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7E88DB4-BEA6-4253-B3B3-1BF459D5D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FAA47C3D-BB21-466D-91C1-7992DB41C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265" y="5649341"/>
            <a:ext cx="2527829" cy="73589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42CF6EA1-3115-44BC-92A4-33832218E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8152" y="-1143000"/>
            <a:ext cx="3862852" cy="3862852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EF7A2D91-C715-D25C-ECF5-FE1552A278BD}"/>
              </a:ext>
            </a:extLst>
          </p:cNvPr>
          <p:cNvGraphicFramePr>
            <a:graphicFrameLocks noGrp="1"/>
          </p:cNvGraphicFramePr>
          <p:nvPr/>
        </p:nvGraphicFramePr>
        <p:xfrm>
          <a:off x="656581" y="1366634"/>
          <a:ext cx="9118624" cy="4106595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3435953">
                  <a:extLst>
                    <a:ext uri="{9D8B030D-6E8A-4147-A177-3AD203B41FA5}">
                      <a16:colId xmlns:a16="http://schemas.microsoft.com/office/drawing/2014/main" val="3784607556"/>
                    </a:ext>
                  </a:extLst>
                </a:gridCol>
                <a:gridCol w="5682671">
                  <a:extLst>
                    <a:ext uri="{9D8B030D-6E8A-4147-A177-3AD203B41FA5}">
                      <a16:colId xmlns:a16="http://schemas.microsoft.com/office/drawing/2014/main" val="2341059834"/>
                    </a:ext>
                  </a:extLst>
                </a:gridCol>
              </a:tblGrid>
              <a:tr h="448409"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  <a:ea typeface="+mn-ea"/>
                          <a:cs typeface="+mn-cs"/>
                        </a:rPr>
                        <a:t>CUANTITATIVO</a:t>
                      </a:r>
                      <a:endParaRPr lang="es-EC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</a:endParaRPr>
                    </a:p>
                    <a:p>
                      <a:pPr algn="ctr"/>
                      <a:r>
                        <a:rPr lang="es-EC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CUALITATIVO</a:t>
                      </a:r>
                      <a:endParaRPr lang="es-EC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310627"/>
                  </a:ext>
                </a:extLst>
              </a:tr>
              <a:tr h="9919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1" dirty="0">
                          <a:solidFill>
                            <a:srgbClr val="263F8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Satisfacción-puntuación 5, (representa un rango del 80% a 100%)</a:t>
                      </a:r>
                      <a:endParaRPr lang="es-EC" sz="1200" b="1" dirty="0">
                        <a:solidFill>
                          <a:srgbClr val="263F8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s-EC" sz="1200" b="1" dirty="0">
                        <a:solidFill>
                          <a:srgbClr val="263F8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C" sz="1200" dirty="0">
                          <a:solidFill>
                            <a:srgbClr val="263F86"/>
                          </a:solidFill>
                          <a:latin typeface="Montserrat" panose="00000500000000000000"/>
                        </a:rPr>
                        <a:t>Representó una evaluación positiva a la gestión realizada por la EMGIRS EP durante el período evaluado.</a:t>
                      </a:r>
                    </a:p>
                    <a:p>
                      <a:pPr marL="342900" lvl="0" indent="-342900" algn="just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C" sz="1200" dirty="0">
                          <a:solidFill>
                            <a:srgbClr val="263F86"/>
                          </a:solidFill>
                          <a:latin typeface="Montserrat" panose="00000500000000000000"/>
                        </a:rPr>
                        <a:t>Indica que la presentación fue clara, la información fácil de entender y la rendición de cuentas fue completa y transparente.</a:t>
                      </a:r>
                    </a:p>
                    <a:p>
                      <a:pPr marL="342900" lvl="0" indent="-342900" algn="just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C" sz="1200" dirty="0">
                          <a:solidFill>
                            <a:srgbClr val="263F86"/>
                          </a:solidFill>
                          <a:latin typeface="Montserrat" panose="00000500000000000000"/>
                        </a:rPr>
                        <a:t>Representa que está conforme con los resultados presentados por la empresa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1028753"/>
                  </a:ext>
                </a:extLst>
              </a:tr>
              <a:tr h="1097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1" dirty="0">
                          <a:solidFill>
                            <a:srgbClr val="263F8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  <a:cs typeface="Times New Roman" panose="02020603050405020304" pitchFamily="18" charset="0"/>
                        </a:rPr>
                        <a:t>Aceptable - puntuación 3,(representa un rango del 79% al 50%)</a:t>
                      </a:r>
                    </a:p>
                    <a:p>
                      <a:pPr algn="l"/>
                      <a:r>
                        <a:rPr lang="es-EC" sz="1200" b="1" dirty="0">
                          <a:solidFill>
                            <a:srgbClr val="263F8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 </a:t>
                      </a:r>
                      <a:endParaRPr lang="es-EC" sz="1200" b="1" dirty="0">
                        <a:solidFill>
                          <a:srgbClr val="263F8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C" sz="1200" dirty="0">
                          <a:solidFill>
                            <a:srgbClr val="263F86"/>
                          </a:solidFill>
                          <a:latin typeface="Montserrat" panose="00000500000000000000"/>
                        </a:rPr>
                        <a:t>La información presentada fue adecuada, pero hay margen de mejora en algunos aspectos puntuales de la operación de la EMGIRS EP.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1563563"/>
                  </a:ext>
                </a:extLst>
              </a:tr>
              <a:tr h="9919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1" dirty="0">
                          <a:solidFill>
                            <a:srgbClr val="263F8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  <a:cs typeface="Times New Roman" panose="02020603050405020304" pitchFamily="18" charset="0"/>
                        </a:rPr>
                        <a:t>Insatisfacción – puntuación 1, (representa un rango del 50% al 0%)</a:t>
                      </a:r>
                    </a:p>
                    <a:p>
                      <a:pPr algn="l"/>
                      <a:endParaRPr lang="es-EC" sz="1200" b="1" dirty="0">
                        <a:solidFill>
                          <a:srgbClr val="263F8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C" sz="1200" dirty="0">
                          <a:solidFill>
                            <a:srgbClr val="263F86"/>
                          </a:solidFill>
                          <a:latin typeface="Montserrat" panose="00000500000000000000"/>
                        </a:rPr>
                        <a:t>Refleja una evaluación negativa de los resultados presentados por la empresa respecto a la gestión realizada en el período evaluado.</a:t>
                      </a:r>
                    </a:p>
                    <a:p>
                      <a:pPr marL="342900" lvl="0" indent="-342900" algn="just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C" sz="1200" dirty="0">
                          <a:solidFill>
                            <a:srgbClr val="263F86"/>
                          </a:solidFill>
                          <a:latin typeface="Montserrat" panose="00000500000000000000"/>
                        </a:rPr>
                        <a:t>Puede indicar falta de claridad, ausencia de información importante o dificultad para comprender algunos aspectos del informe.</a:t>
                      </a:r>
                    </a:p>
                    <a:p>
                      <a:pPr algn="ctr"/>
                      <a:endParaRPr lang="es-EC" sz="1200" dirty="0">
                        <a:solidFill>
                          <a:srgbClr val="263F86"/>
                        </a:solidFill>
                        <a:effectLst/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2122042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41" y="2392273"/>
            <a:ext cx="598590" cy="6032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41" y="3514305"/>
            <a:ext cx="598793" cy="6034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581" y="4803527"/>
            <a:ext cx="576468" cy="58099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0AC0862-2440-4F21-960B-298806F1EBEB}"/>
              </a:ext>
            </a:extLst>
          </p:cNvPr>
          <p:cNvSpPr txBox="1"/>
          <p:nvPr/>
        </p:nvSpPr>
        <p:spPr>
          <a:xfrm>
            <a:off x="489528" y="764025"/>
            <a:ext cx="4977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s-MX" sz="2400" b="1" dirty="0">
                <a:solidFill>
                  <a:srgbClr val="263F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/>
              </a:rPr>
              <a:t>METODOLOGIA DE EVALUACIÓN </a:t>
            </a:r>
          </a:p>
        </p:txBody>
      </p:sp>
    </p:spTree>
    <p:extLst>
      <p:ext uri="{BB962C8B-B14F-4D97-AF65-F5344CB8AC3E}">
        <p14:creationId xmlns:p14="http://schemas.microsoft.com/office/powerpoint/2010/main" val="2908954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BBEC2DB-9A17-43D7-885C-2D1951806D01}"/>
              </a:ext>
            </a:extLst>
          </p:cNvPr>
          <p:cNvSpPr/>
          <p:nvPr/>
        </p:nvSpPr>
        <p:spPr>
          <a:xfrm rot="2700000">
            <a:off x="4006974" y="1877790"/>
            <a:ext cx="1181100" cy="11811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8AA727D8-6D79-44F7-9B51-A6509DB043DA}"/>
              </a:ext>
            </a:extLst>
          </p:cNvPr>
          <p:cNvGrpSpPr/>
          <p:nvPr/>
        </p:nvGrpSpPr>
        <p:grpSpPr>
          <a:xfrm flipV="1">
            <a:off x="1694412" y="1329507"/>
            <a:ext cx="844478" cy="256531"/>
            <a:chOff x="3144483" y="1759184"/>
            <a:chExt cx="540470" cy="164181"/>
          </a:xfrm>
        </p:grpSpPr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7B6B8A82-B0AE-4D12-A781-96EA94B8ECF7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3DA901C-76F2-4BA9-91E2-DAC0FAC54828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C68737E-E1BF-40A1-9EDB-77773905F2E6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9033A36A-904A-4CB2-9BB3-13CDF87B9FEE}"/>
              </a:ext>
            </a:extLst>
          </p:cNvPr>
          <p:cNvGrpSpPr/>
          <p:nvPr/>
        </p:nvGrpSpPr>
        <p:grpSpPr>
          <a:xfrm flipV="1">
            <a:off x="5671623" y="4192472"/>
            <a:ext cx="415673" cy="126271"/>
            <a:chOff x="3144483" y="1759184"/>
            <a:chExt cx="540470" cy="164181"/>
          </a:xfrm>
        </p:grpSpPr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916E0B8D-42B0-42E7-A11E-BFFA0D8102C6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77850F23-623C-4F23-914B-ABF5843EB709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55B4F689-6201-43A1-B909-C5C43FF6EBAB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0E7F47A7-855E-4804-BA5A-33818FBBB642}"/>
              </a:ext>
            </a:extLst>
          </p:cNvPr>
          <p:cNvGrpSpPr/>
          <p:nvPr/>
        </p:nvGrpSpPr>
        <p:grpSpPr>
          <a:xfrm flipV="1">
            <a:off x="4036401" y="3314391"/>
            <a:ext cx="415673" cy="126271"/>
            <a:chOff x="3144483" y="1759184"/>
            <a:chExt cx="540470" cy="164181"/>
          </a:xfrm>
        </p:grpSpPr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76E33268-BB4D-4175-999A-0AB3615F675D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E5D369D1-6DCD-47AC-BD86-94C7E6186BDC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74AEB08E-81FE-4763-BA52-E9C18241952B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Imagen 34">
            <a:extLst>
              <a:ext uri="{FF2B5EF4-FFF2-40B4-BE49-F238E27FC236}">
                <a16:creationId xmlns:a16="http://schemas.microsoft.com/office/drawing/2014/main" id="{854B5166-64D0-8BBF-7D9C-9DFC33F0B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11" y="142431"/>
            <a:ext cx="7276672" cy="941687"/>
          </a:xfrm>
          <a:prstGeom prst="rect">
            <a:avLst/>
          </a:prstGeom>
        </p:spPr>
      </p:pic>
      <p:sp>
        <p:nvSpPr>
          <p:cNvPr id="14" name="Google Shape;312;p41">
            <a:extLst>
              <a:ext uri="{FF2B5EF4-FFF2-40B4-BE49-F238E27FC236}">
                <a16:creationId xmlns:a16="http://schemas.microsoft.com/office/drawing/2014/main" id="{C1941B09-EE4D-01BE-479C-D714F9553A56}"/>
              </a:ext>
            </a:extLst>
          </p:cNvPr>
          <p:cNvSpPr txBox="1">
            <a:spLocks/>
          </p:cNvSpPr>
          <p:nvPr/>
        </p:nvSpPr>
        <p:spPr>
          <a:xfrm>
            <a:off x="3963708" y="2236907"/>
            <a:ext cx="951300" cy="447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07</a:t>
            </a:r>
          </a:p>
        </p:txBody>
      </p: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DA44D3B9-2331-3D7C-0E33-CAB43CE92A75}"/>
              </a:ext>
            </a:extLst>
          </p:cNvPr>
          <p:cNvCxnSpPr>
            <a:cxnSpLocks/>
            <a:stCxn id="112" idx="1"/>
            <a:endCxn id="10" idx="1"/>
          </p:cNvCxnSpPr>
          <p:nvPr/>
        </p:nvCxnSpPr>
        <p:spPr>
          <a:xfrm rot="5400000" flipH="1" flipV="1">
            <a:off x="5403143" y="2389642"/>
            <a:ext cx="2576148" cy="1155919"/>
          </a:xfrm>
          <a:prstGeom prst="bentConnector4">
            <a:avLst>
              <a:gd name="adj1" fmla="val 448"/>
              <a:gd name="adj2" fmla="val 2890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ítulo 1">
            <a:extLst>
              <a:ext uri="{FF2B5EF4-FFF2-40B4-BE49-F238E27FC236}">
                <a16:creationId xmlns:a16="http://schemas.microsoft.com/office/drawing/2014/main" id="{3450E6B8-F5DE-B168-FB08-7675472E707C}"/>
              </a:ext>
            </a:extLst>
          </p:cNvPr>
          <p:cNvSpPr txBox="1">
            <a:spLocks/>
          </p:cNvSpPr>
          <p:nvPr/>
        </p:nvSpPr>
        <p:spPr>
          <a:xfrm>
            <a:off x="554892" y="362122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GESTIÓN OPERATIVA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02153E66-180D-9829-ECCC-9C22D4888B89}"/>
              </a:ext>
            </a:extLst>
          </p:cNvPr>
          <p:cNvSpPr/>
          <p:nvPr/>
        </p:nvSpPr>
        <p:spPr>
          <a:xfrm rot="2700000">
            <a:off x="4086524" y="3684937"/>
            <a:ext cx="1136393" cy="1098674"/>
          </a:xfrm>
          <a:prstGeom prst="rect">
            <a:avLst/>
          </a:prstGeom>
          <a:solidFill>
            <a:srgbClr val="E83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312;p41">
            <a:extLst>
              <a:ext uri="{FF2B5EF4-FFF2-40B4-BE49-F238E27FC236}">
                <a16:creationId xmlns:a16="http://schemas.microsoft.com/office/drawing/2014/main" id="{F1176403-5A5E-FC20-615C-072B6167FF62}"/>
              </a:ext>
            </a:extLst>
          </p:cNvPr>
          <p:cNvSpPr txBox="1">
            <a:spLocks/>
          </p:cNvSpPr>
          <p:nvPr/>
        </p:nvSpPr>
        <p:spPr>
          <a:xfrm>
            <a:off x="3970776" y="4030149"/>
            <a:ext cx="1076781" cy="43065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09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A1343B9C-1964-441D-D321-9C91770D0322}"/>
              </a:ext>
            </a:extLst>
          </p:cNvPr>
          <p:cNvSpPr/>
          <p:nvPr/>
        </p:nvSpPr>
        <p:spPr>
          <a:xfrm rot="2700000">
            <a:off x="4936956" y="2802238"/>
            <a:ext cx="1056132" cy="1056132"/>
          </a:xfrm>
          <a:prstGeom prst="rect">
            <a:avLst/>
          </a:prstGeom>
          <a:solidFill>
            <a:srgbClr val="C4A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Google Shape;312;p41">
            <a:extLst>
              <a:ext uri="{FF2B5EF4-FFF2-40B4-BE49-F238E27FC236}">
                <a16:creationId xmlns:a16="http://schemas.microsoft.com/office/drawing/2014/main" id="{339B957D-89DF-F59C-B27C-02A20A04D416}"/>
              </a:ext>
            </a:extLst>
          </p:cNvPr>
          <p:cNvSpPr txBox="1">
            <a:spLocks/>
          </p:cNvSpPr>
          <p:nvPr/>
        </p:nvSpPr>
        <p:spPr>
          <a:xfrm>
            <a:off x="4904128" y="3115345"/>
            <a:ext cx="932063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08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67B43F5-0D71-1646-114A-14654AD06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54">
            <a:extLst>
              <a:ext uri="{FF2B5EF4-FFF2-40B4-BE49-F238E27FC236}">
                <a16:creationId xmlns:a16="http://schemas.microsoft.com/office/drawing/2014/main" id="{7714B353-6387-63C6-4D08-B813A6815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919" y="2150953"/>
            <a:ext cx="3188222" cy="413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Detalle de desechos peligrosos recolectados en kilogramos: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Adquisición de 149 recipientes – contenedores destinados al depósito de pilas usadas.</a:t>
            </a:r>
            <a:endParaRPr lang="es-EC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61CA9A-773A-7127-F478-F0BA53675F0A}"/>
              </a:ext>
            </a:extLst>
          </p:cNvPr>
          <p:cNvSpPr txBox="1"/>
          <p:nvPr/>
        </p:nvSpPr>
        <p:spPr>
          <a:xfrm>
            <a:off x="7269177" y="1356362"/>
            <a:ext cx="1598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C7CC5"/>
                </a:solidFill>
                <a:latin typeface="Lato Black" panose="020F0A02020204030203" pitchFamily="34" charset="0"/>
              </a:rPr>
              <a:t>DESECHOS </a:t>
            </a:r>
          </a:p>
          <a:p>
            <a:r>
              <a:rPr lang="es-CO" b="1" dirty="0">
                <a:solidFill>
                  <a:srgbClr val="0C7CC5"/>
                </a:solidFill>
                <a:latin typeface="Lato Black" panose="020F0A02020204030203" pitchFamily="34" charset="0"/>
              </a:rPr>
              <a:t>PELIGROSOS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0EC871A-9AF0-1C75-4EC2-5CE7A49507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17" t="3726" b="21871"/>
          <a:stretch/>
        </p:blipFill>
        <p:spPr>
          <a:xfrm>
            <a:off x="489589" y="1815165"/>
            <a:ext cx="2686452" cy="3939266"/>
          </a:xfrm>
          <a:prstGeom prst="rect">
            <a:avLst/>
          </a:prstGeom>
          <a:effectLst/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B7548D2-6A2D-5FD0-6263-ACF204828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878674"/>
              </p:ext>
            </p:extLst>
          </p:nvPr>
        </p:nvGraphicFramePr>
        <p:xfrm>
          <a:off x="6603386" y="3325278"/>
          <a:ext cx="5475408" cy="1103662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997780">
                  <a:extLst>
                    <a:ext uri="{9D8B030D-6E8A-4147-A177-3AD203B41FA5}">
                      <a16:colId xmlns:a16="http://schemas.microsoft.com/office/drawing/2014/main" val="1544144554"/>
                    </a:ext>
                  </a:extLst>
                </a:gridCol>
                <a:gridCol w="785132">
                  <a:extLst>
                    <a:ext uri="{9D8B030D-6E8A-4147-A177-3AD203B41FA5}">
                      <a16:colId xmlns:a16="http://schemas.microsoft.com/office/drawing/2014/main" val="1752997659"/>
                    </a:ext>
                  </a:extLst>
                </a:gridCol>
                <a:gridCol w="1015596">
                  <a:extLst>
                    <a:ext uri="{9D8B030D-6E8A-4147-A177-3AD203B41FA5}">
                      <a16:colId xmlns:a16="http://schemas.microsoft.com/office/drawing/2014/main" val="1117979744"/>
                    </a:ext>
                  </a:extLst>
                </a:gridCol>
                <a:gridCol w="954369">
                  <a:extLst>
                    <a:ext uri="{9D8B030D-6E8A-4147-A177-3AD203B41FA5}">
                      <a16:colId xmlns:a16="http://schemas.microsoft.com/office/drawing/2014/main" val="460780141"/>
                    </a:ext>
                  </a:extLst>
                </a:gridCol>
                <a:gridCol w="985868">
                  <a:extLst>
                    <a:ext uri="{9D8B030D-6E8A-4147-A177-3AD203B41FA5}">
                      <a16:colId xmlns:a16="http://schemas.microsoft.com/office/drawing/2014/main" val="568560440"/>
                    </a:ext>
                  </a:extLst>
                </a:gridCol>
                <a:gridCol w="736663">
                  <a:extLst>
                    <a:ext uri="{9D8B030D-6E8A-4147-A177-3AD203B41FA5}">
                      <a16:colId xmlns:a16="http://schemas.microsoft.com/office/drawing/2014/main" val="1563555534"/>
                    </a:ext>
                  </a:extLst>
                </a:gridCol>
              </a:tblGrid>
              <a:tr h="768382">
                <a:tc>
                  <a:txBody>
                    <a:bodyPr/>
                    <a:lstStyle/>
                    <a:p>
                      <a:pPr algn="ctr"/>
                      <a:r>
                        <a:rPr lang="es-EC" altLang="es-ES" sz="1200" dirty="0">
                          <a:latin typeface="+mj-lt"/>
                        </a:rPr>
                        <a:t>Medicinas</a:t>
                      </a:r>
                      <a:endParaRPr lang="es-EC" sz="12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altLang="es-ES" sz="1200" dirty="0">
                          <a:latin typeface="+mj-lt"/>
                        </a:rPr>
                        <a:t>Focos</a:t>
                      </a:r>
                      <a:endParaRPr lang="es-EC" sz="1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altLang="es-ES" sz="1200">
                          <a:latin typeface="+mj-lt"/>
                        </a:rPr>
                        <a:t>Fluorescentes</a:t>
                      </a:r>
                      <a:endParaRPr lang="es-EC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altLang="es-ES" sz="1200">
                          <a:latin typeface="+mj-lt"/>
                        </a:rPr>
                        <a:t>Lacas y Pinturas</a:t>
                      </a:r>
                      <a:endParaRPr lang="es-EC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altLang="es-ES" sz="1200">
                          <a:latin typeface="+mj-lt"/>
                        </a:rPr>
                        <a:t>Eléctricos y electrónicos</a:t>
                      </a:r>
                      <a:endParaRPr lang="es-EC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altLang="es-ES" sz="1200" dirty="0">
                          <a:latin typeface="+mj-lt"/>
                        </a:rPr>
                        <a:t>Pilas</a:t>
                      </a:r>
                      <a:endParaRPr lang="es-EC" sz="1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9633493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altLang="es-ES" sz="1600" dirty="0">
                          <a:solidFill>
                            <a:schemeClr val="dk1"/>
                          </a:solidFill>
                          <a:latin typeface="+mj-lt"/>
                        </a:rPr>
                        <a:t>3.423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altLang="es-ES" sz="1600" dirty="0">
                          <a:solidFill>
                            <a:schemeClr val="dk1"/>
                          </a:solidFill>
                          <a:latin typeface="+mj-lt"/>
                        </a:rPr>
                        <a:t>1.004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altLang="es-ES" sz="1600" dirty="0">
                          <a:solidFill>
                            <a:schemeClr val="dk1"/>
                          </a:solidFill>
                          <a:latin typeface="+mj-lt"/>
                        </a:rPr>
                        <a:t>1.360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altLang="es-ES" sz="1600" dirty="0">
                          <a:solidFill>
                            <a:schemeClr val="dk1"/>
                          </a:solidFill>
                          <a:latin typeface="+mj-lt"/>
                        </a:rPr>
                        <a:t>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altLang="es-ES" sz="1600" dirty="0">
                          <a:solidFill>
                            <a:schemeClr val="dk1"/>
                          </a:solidFill>
                          <a:latin typeface="+mj-lt"/>
                        </a:rPr>
                        <a:t>1.928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altLang="es-ES" sz="1600" dirty="0">
                          <a:solidFill>
                            <a:schemeClr val="dk1"/>
                          </a:solidFill>
                          <a:latin typeface="+mj-lt"/>
                        </a:rPr>
                        <a:t>4.049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23309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778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Vista de una montaña verde&#10;&#10;Descripción generada automáticamente">
            <a:extLst>
              <a:ext uri="{FF2B5EF4-FFF2-40B4-BE49-F238E27FC236}">
                <a16:creationId xmlns:a16="http://schemas.microsoft.com/office/drawing/2014/main" id="{661C2E1B-9674-61C3-0BE3-2DF00E625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3" y="1033169"/>
            <a:ext cx="5188651" cy="2918616"/>
          </a:xfrm>
          <a:prstGeom prst="rect">
            <a:avLst/>
          </a:prstGeom>
        </p:spPr>
      </p:pic>
      <p:pic>
        <p:nvPicPr>
          <p:cNvPr id="21" name="Imagen 20" descr="Texto&#10;&#10;Descripción generada automáticamente">
            <a:extLst>
              <a:ext uri="{FF2B5EF4-FFF2-40B4-BE49-F238E27FC236}">
                <a16:creationId xmlns:a16="http://schemas.microsoft.com/office/drawing/2014/main" id="{71B56240-2246-32C9-08BE-C0C1D7B2C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75" y="3537164"/>
            <a:ext cx="2018985" cy="2393275"/>
          </a:xfrm>
          <a:prstGeom prst="rect">
            <a:avLst/>
          </a:prstGeom>
          <a:effectLst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BBEC2DB-9A17-43D7-885C-2D1951806D01}"/>
              </a:ext>
            </a:extLst>
          </p:cNvPr>
          <p:cNvSpPr/>
          <p:nvPr/>
        </p:nvSpPr>
        <p:spPr>
          <a:xfrm rot="2700000">
            <a:off x="5706153" y="1656679"/>
            <a:ext cx="1056132" cy="1056132"/>
          </a:xfrm>
          <a:prstGeom prst="rect">
            <a:avLst/>
          </a:prstGeom>
          <a:solidFill>
            <a:srgbClr val="1D4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721DB8A-826D-43C7-A634-342ED39BAE33}"/>
              </a:ext>
            </a:extLst>
          </p:cNvPr>
          <p:cNvSpPr/>
          <p:nvPr/>
        </p:nvSpPr>
        <p:spPr>
          <a:xfrm rot="2700000">
            <a:off x="6499594" y="2514122"/>
            <a:ext cx="1056132" cy="1056132"/>
          </a:xfrm>
          <a:prstGeom prst="rect">
            <a:avLst/>
          </a:prstGeom>
          <a:solidFill>
            <a:srgbClr val="C4A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EC6C777-78BE-4A0F-A1F9-B9CA5BC97775}"/>
              </a:ext>
            </a:extLst>
          </p:cNvPr>
          <p:cNvSpPr/>
          <p:nvPr/>
        </p:nvSpPr>
        <p:spPr>
          <a:xfrm rot="2700000">
            <a:off x="5683003" y="3348416"/>
            <a:ext cx="1056132" cy="1056132"/>
          </a:xfrm>
          <a:prstGeom prst="rect">
            <a:avLst/>
          </a:prstGeom>
          <a:solidFill>
            <a:srgbClr val="E83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388B3FA-CCF5-46B4-A168-6F63806D9CE5}"/>
              </a:ext>
            </a:extLst>
          </p:cNvPr>
          <p:cNvSpPr/>
          <p:nvPr/>
        </p:nvSpPr>
        <p:spPr>
          <a:xfrm rot="2700000">
            <a:off x="6499593" y="4194284"/>
            <a:ext cx="1056132" cy="1056132"/>
          </a:xfrm>
          <a:prstGeom prst="rect">
            <a:avLst/>
          </a:prstGeom>
          <a:solidFill>
            <a:srgbClr val="62B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8AA727D8-6D79-44F7-9B51-A6509DB043DA}"/>
              </a:ext>
            </a:extLst>
          </p:cNvPr>
          <p:cNvGrpSpPr/>
          <p:nvPr/>
        </p:nvGrpSpPr>
        <p:grpSpPr>
          <a:xfrm flipV="1">
            <a:off x="1694412" y="1329507"/>
            <a:ext cx="844478" cy="256531"/>
            <a:chOff x="3144483" y="1759184"/>
            <a:chExt cx="540470" cy="164181"/>
          </a:xfrm>
        </p:grpSpPr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7B6B8A82-B0AE-4D12-A781-96EA94B8ECF7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3DA901C-76F2-4BA9-91E2-DAC0FAC54828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C68737E-E1BF-40A1-9EDB-77773905F2E6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9033A36A-904A-4CB2-9BB3-13CDF87B9FEE}"/>
              </a:ext>
            </a:extLst>
          </p:cNvPr>
          <p:cNvGrpSpPr/>
          <p:nvPr/>
        </p:nvGrpSpPr>
        <p:grpSpPr>
          <a:xfrm flipV="1">
            <a:off x="7181996" y="3815105"/>
            <a:ext cx="371692" cy="112911"/>
            <a:chOff x="3144483" y="1759184"/>
            <a:chExt cx="540470" cy="164181"/>
          </a:xfrm>
        </p:grpSpPr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916E0B8D-42B0-42E7-A11E-BFFA0D8102C6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77850F23-623C-4F23-914B-ABF5843EB709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55B4F689-6201-43A1-B909-C5C43FF6EBAB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upo 112">
            <a:extLst>
              <a:ext uri="{FF2B5EF4-FFF2-40B4-BE49-F238E27FC236}">
                <a16:creationId xmlns:a16="http://schemas.microsoft.com/office/drawing/2014/main" id="{25AB810E-E6F8-4EB4-A7F2-F0A5B9639C37}"/>
              </a:ext>
            </a:extLst>
          </p:cNvPr>
          <p:cNvGrpSpPr/>
          <p:nvPr/>
        </p:nvGrpSpPr>
        <p:grpSpPr>
          <a:xfrm flipV="1">
            <a:off x="5605303" y="4665894"/>
            <a:ext cx="371692" cy="112911"/>
            <a:chOff x="3144483" y="1759184"/>
            <a:chExt cx="540470" cy="164181"/>
          </a:xfrm>
        </p:grpSpPr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924067E0-DC7D-4C19-ABD8-7370513B0268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C3442D63-6B0C-417D-8A46-589DE4D5A82E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5398C3C9-AD82-4835-ABB6-077878915A74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0E7F47A7-855E-4804-BA5A-33818FBBB642}"/>
              </a:ext>
            </a:extLst>
          </p:cNvPr>
          <p:cNvGrpSpPr/>
          <p:nvPr/>
        </p:nvGrpSpPr>
        <p:grpSpPr>
          <a:xfrm flipV="1">
            <a:off x="5636519" y="2969978"/>
            <a:ext cx="371692" cy="112911"/>
            <a:chOff x="3144483" y="1759184"/>
            <a:chExt cx="540470" cy="164181"/>
          </a:xfrm>
        </p:grpSpPr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76E33268-BB4D-4175-999A-0AB3615F675D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E5D369D1-6DCD-47AC-BD86-94C7E6186BDC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74AEB08E-81FE-4763-BA52-E9C18241952B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Imagen 34">
            <a:extLst>
              <a:ext uri="{FF2B5EF4-FFF2-40B4-BE49-F238E27FC236}">
                <a16:creationId xmlns:a16="http://schemas.microsoft.com/office/drawing/2014/main" id="{854B5166-64D0-8BBF-7D9C-9DFC33F0B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11" y="142431"/>
            <a:ext cx="7276672" cy="941687"/>
          </a:xfrm>
          <a:prstGeom prst="rect">
            <a:avLst/>
          </a:prstGeom>
        </p:spPr>
      </p:pic>
      <p:sp>
        <p:nvSpPr>
          <p:cNvPr id="11" name="Google Shape;312;p41">
            <a:extLst>
              <a:ext uri="{FF2B5EF4-FFF2-40B4-BE49-F238E27FC236}">
                <a16:creationId xmlns:a16="http://schemas.microsoft.com/office/drawing/2014/main" id="{B60BC874-CEE4-81F3-BAAA-A36D1DEEF296}"/>
              </a:ext>
            </a:extLst>
          </p:cNvPr>
          <p:cNvSpPr txBox="1">
            <a:spLocks/>
          </p:cNvSpPr>
          <p:nvPr/>
        </p:nvSpPr>
        <p:spPr>
          <a:xfrm>
            <a:off x="6466766" y="2827229"/>
            <a:ext cx="932063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08</a:t>
            </a:r>
          </a:p>
        </p:txBody>
      </p:sp>
      <p:sp>
        <p:nvSpPr>
          <p:cNvPr id="13" name="Google Shape;312;p41">
            <a:extLst>
              <a:ext uri="{FF2B5EF4-FFF2-40B4-BE49-F238E27FC236}">
                <a16:creationId xmlns:a16="http://schemas.microsoft.com/office/drawing/2014/main" id="{F338E98F-B285-736B-C398-21A3BD8C8FBF}"/>
              </a:ext>
            </a:extLst>
          </p:cNvPr>
          <p:cNvSpPr txBox="1">
            <a:spLocks/>
          </p:cNvSpPr>
          <p:nvPr/>
        </p:nvSpPr>
        <p:spPr>
          <a:xfrm>
            <a:off x="5581918" y="2041678"/>
            <a:ext cx="969785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07</a:t>
            </a:r>
          </a:p>
        </p:txBody>
      </p:sp>
      <p:sp>
        <p:nvSpPr>
          <p:cNvPr id="14" name="Google Shape;312;p41">
            <a:extLst>
              <a:ext uri="{FF2B5EF4-FFF2-40B4-BE49-F238E27FC236}">
                <a16:creationId xmlns:a16="http://schemas.microsoft.com/office/drawing/2014/main" id="{6242235A-2A6F-5C7E-24F2-7B9FEFB027E1}"/>
              </a:ext>
            </a:extLst>
          </p:cNvPr>
          <p:cNvSpPr txBox="1">
            <a:spLocks/>
          </p:cNvSpPr>
          <p:nvPr/>
        </p:nvSpPr>
        <p:spPr>
          <a:xfrm>
            <a:off x="5582153" y="3715774"/>
            <a:ext cx="1035087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09</a:t>
            </a:r>
          </a:p>
        </p:txBody>
      </p:sp>
      <p:sp>
        <p:nvSpPr>
          <p:cNvPr id="15" name="Google Shape;312;p41">
            <a:extLst>
              <a:ext uri="{FF2B5EF4-FFF2-40B4-BE49-F238E27FC236}">
                <a16:creationId xmlns:a16="http://schemas.microsoft.com/office/drawing/2014/main" id="{F7669995-0B23-37D3-3032-67204C5AC14E}"/>
              </a:ext>
            </a:extLst>
          </p:cNvPr>
          <p:cNvSpPr txBox="1">
            <a:spLocks/>
          </p:cNvSpPr>
          <p:nvPr/>
        </p:nvSpPr>
        <p:spPr>
          <a:xfrm>
            <a:off x="6404540" y="4565180"/>
            <a:ext cx="1036318" cy="4002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10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23DB6761-7B5F-DA5E-1901-3FDF50F34729}"/>
              </a:ext>
            </a:extLst>
          </p:cNvPr>
          <p:cNvGrpSpPr/>
          <p:nvPr/>
        </p:nvGrpSpPr>
        <p:grpSpPr>
          <a:xfrm flipV="1">
            <a:off x="7132443" y="5498594"/>
            <a:ext cx="371692" cy="112911"/>
            <a:chOff x="3144483" y="1759184"/>
            <a:chExt cx="540470" cy="164181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23585080-F166-D9FA-967C-D7A204E20FB7}"/>
                </a:ext>
              </a:extLst>
            </p:cNvPr>
            <p:cNvSpPr/>
            <p:nvPr/>
          </p:nvSpPr>
          <p:spPr>
            <a:xfrm rot="18900000">
              <a:off x="3144483" y="1759187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F69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FBA3C135-A7FB-1AB4-D54D-4201D2DEC195}"/>
                </a:ext>
              </a:extLst>
            </p:cNvPr>
            <p:cNvSpPr/>
            <p:nvPr/>
          </p:nvSpPr>
          <p:spPr>
            <a:xfrm rot="18900000">
              <a:off x="3332629" y="1759186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01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7EEE7335-4D76-6266-519B-745913BF1B43}"/>
                </a:ext>
              </a:extLst>
            </p:cNvPr>
            <p:cNvSpPr/>
            <p:nvPr/>
          </p:nvSpPr>
          <p:spPr>
            <a:xfrm rot="18900000">
              <a:off x="3520775" y="1759184"/>
              <a:ext cx="164178" cy="164178"/>
            </a:xfrm>
            <a:custGeom>
              <a:avLst/>
              <a:gdLst>
                <a:gd name="connsiteX0" fmla="*/ 2784329 w 2784329"/>
                <a:gd name="connsiteY0" fmla="*/ 734 h 2784329"/>
                <a:gd name="connsiteX1" fmla="*/ 2782441 w 2784329"/>
                <a:gd name="connsiteY1" fmla="*/ 2780321 h 2784329"/>
                <a:gd name="connsiteX2" fmla="*/ 2779588 w 2784329"/>
                <a:gd name="connsiteY2" fmla="*/ 2780320 h 2784329"/>
                <a:gd name="connsiteX3" fmla="*/ 2779588 w 2784329"/>
                <a:gd name="connsiteY3" fmla="*/ 2784329 h 2784329"/>
                <a:gd name="connsiteX4" fmla="*/ 0 w 2784329"/>
                <a:gd name="connsiteY4" fmla="*/ 2784329 h 2784329"/>
                <a:gd name="connsiteX5" fmla="*/ 0 w 2784329"/>
                <a:gd name="connsiteY5" fmla="*/ 1703378 h 2784329"/>
                <a:gd name="connsiteX6" fmla="*/ 1702222 w 2784329"/>
                <a:gd name="connsiteY6" fmla="*/ 1703378 h 2784329"/>
                <a:gd name="connsiteX7" fmla="*/ 1703379 w 2784329"/>
                <a:gd name="connsiteY7" fmla="*/ 0 h 278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329" h="2784329">
                  <a:moveTo>
                    <a:pt x="2784329" y="734"/>
                  </a:moveTo>
                  <a:lnTo>
                    <a:pt x="2782441" y="2780321"/>
                  </a:lnTo>
                  <a:lnTo>
                    <a:pt x="2779588" y="2780320"/>
                  </a:lnTo>
                  <a:lnTo>
                    <a:pt x="2779588" y="2784329"/>
                  </a:lnTo>
                  <a:lnTo>
                    <a:pt x="0" y="2784329"/>
                  </a:lnTo>
                  <a:lnTo>
                    <a:pt x="0" y="1703378"/>
                  </a:lnTo>
                  <a:lnTo>
                    <a:pt x="1702222" y="1703378"/>
                  </a:lnTo>
                  <a:lnTo>
                    <a:pt x="170337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Conector: angular 45">
            <a:extLst>
              <a:ext uri="{FF2B5EF4-FFF2-40B4-BE49-F238E27FC236}">
                <a16:creationId xmlns:a16="http://schemas.microsoft.com/office/drawing/2014/main" id="{F125C612-53A5-0BA7-D488-C5E0EE0ECD44}"/>
              </a:ext>
            </a:extLst>
          </p:cNvPr>
          <p:cNvCxnSpPr>
            <a:cxnSpLocks/>
            <a:endCxn id="9" idx="1"/>
          </p:cNvCxnSpPr>
          <p:nvPr/>
        </p:nvCxnSpPr>
        <p:spPr>
          <a:xfrm rot="5400000" flipH="1" flipV="1">
            <a:off x="6475465" y="2721260"/>
            <a:ext cx="3548596" cy="45244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ítulo 1">
            <a:extLst>
              <a:ext uri="{FF2B5EF4-FFF2-40B4-BE49-F238E27FC236}">
                <a16:creationId xmlns:a16="http://schemas.microsoft.com/office/drawing/2014/main" id="{5A7763B8-6E62-ECD9-042E-0426F21694BD}"/>
              </a:ext>
            </a:extLst>
          </p:cNvPr>
          <p:cNvSpPr txBox="1">
            <a:spLocks/>
          </p:cNvSpPr>
          <p:nvPr/>
        </p:nvSpPr>
        <p:spPr>
          <a:xfrm>
            <a:off x="554892" y="362122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GESTIÓN OPERATIVA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BDD4ED7-962E-FCE1-65C3-374591140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54">
            <a:extLst>
              <a:ext uri="{FF2B5EF4-FFF2-40B4-BE49-F238E27FC236}">
                <a16:creationId xmlns:a16="http://schemas.microsoft.com/office/drawing/2014/main" id="{814815E0-D6CC-0E0C-89BF-ABC3EAAC3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2392" y="1282566"/>
            <a:ext cx="3884296" cy="554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Escombros dispuestos en m3: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Ampliación de horarios en las escombreras San Antonio y El Troje.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Apertura de la Escombrera E35.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Construcción de sistema de drenajes escombrera Troje IV Fase II.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Cerramiento Perimetral de San Antonio. </a:t>
            </a:r>
          </a:p>
        </p:txBody>
      </p:sp>
      <p:sp>
        <p:nvSpPr>
          <p:cNvPr id="9" name="CuadroTexto 42">
            <a:extLst>
              <a:ext uri="{FF2B5EF4-FFF2-40B4-BE49-F238E27FC236}">
                <a16:creationId xmlns:a16="http://schemas.microsoft.com/office/drawing/2014/main" id="{94A1E371-ABB9-C83E-B1F2-D5D5F5A42360}"/>
              </a:ext>
            </a:extLst>
          </p:cNvPr>
          <p:cNvSpPr txBox="1"/>
          <p:nvPr/>
        </p:nvSpPr>
        <p:spPr>
          <a:xfrm>
            <a:off x="8475984" y="988517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GESTIÓN DE ESCOMBROS </a:t>
            </a:r>
            <a:endParaRPr lang="es-CO" b="1" dirty="0">
              <a:solidFill>
                <a:srgbClr val="0C7CC5"/>
              </a:solidFill>
              <a:latin typeface="Lato Black" panose="020F0A02020204030203" pitchFamily="34" charset="0"/>
            </a:endParaRPr>
          </a:p>
        </p:txBody>
      </p:sp>
      <p:pic>
        <p:nvPicPr>
          <p:cNvPr id="10" name="table">
            <a:extLst>
              <a:ext uri="{FF2B5EF4-FFF2-40B4-BE49-F238E27FC236}">
                <a16:creationId xmlns:a16="http://schemas.microsoft.com/office/drawing/2014/main" id="{2ED61DD4-BD54-7D9F-1527-91590BA18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763" y="1898886"/>
            <a:ext cx="3691689" cy="938021"/>
          </a:xfrm>
          <a:prstGeom prst="rect">
            <a:avLst/>
          </a:prstGeom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020628F2-4E6F-6308-A9DE-7514B796FB65}"/>
              </a:ext>
            </a:extLst>
          </p:cNvPr>
          <p:cNvCxnSpPr/>
          <p:nvPr/>
        </p:nvCxnSpPr>
        <p:spPr>
          <a:xfrm flipH="1">
            <a:off x="7774458" y="4721779"/>
            <a:ext cx="242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sde lo alto de una colina con pasto&#10;&#10;Descripción generada automáticamente con confianza media">
            <a:extLst>
              <a:ext uri="{FF2B5EF4-FFF2-40B4-BE49-F238E27FC236}">
                <a16:creationId xmlns:a16="http://schemas.microsoft.com/office/drawing/2014/main" id="{EC5F462D-DF50-4124-10B4-61DA1A4959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8686" r="18715" b="13983"/>
          <a:stretch/>
        </p:blipFill>
        <p:spPr>
          <a:xfrm>
            <a:off x="312267" y="4100417"/>
            <a:ext cx="2965990" cy="169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87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5F13F4-6CD8-4080-112F-109F5EFE4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15" y="169064"/>
            <a:ext cx="7276672" cy="94168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71E6522-86C0-4959-7D09-6CBD26FD6F15}"/>
              </a:ext>
            </a:extLst>
          </p:cNvPr>
          <p:cNvSpPr txBox="1">
            <a:spLocks/>
          </p:cNvSpPr>
          <p:nvPr/>
        </p:nvSpPr>
        <p:spPr>
          <a:xfrm>
            <a:off x="554892" y="362122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GESTIÓN OPERATIVA</a:t>
            </a:r>
          </a:p>
        </p:txBody>
      </p:sp>
      <p:sp>
        <p:nvSpPr>
          <p:cNvPr id="6" name="TextBox 154">
            <a:extLst>
              <a:ext uri="{FF2B5EF4-FFF2-40B4-BE49-F238E27FC236}">
                <a16:creationId xmlns:a16="http://schemas.microsoft.com/office/drawing/2014/main" id="{CDA0CF4E-D9D3-9343-BB10-5BE16EAA8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428" y="1514597"/>
            <a:ext cx="5856214" cy="467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Material aprovechable 1.048 </a:t>
            </a:r>
            <a:r>
              <a:rPr lang="es-MX" altLang="es-E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Tn</a:t>
            </a:r>
            <a:r>
              <a:rPr lang="es-MX" altLang="es-E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Desecho orgánico 15,4 </a:t>
            </a:r>
            <a:r>
              <a:rPr lang="es-MX" altLang="es-E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Tn</a:t>
            </a:r>
            <a:r>
              <a:rPr lang="es-MX" altLang="es-E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Capacitaciones a 1.366 personas en prácticas ambientales, manejo y aprovechamiento de residuos orgánicos.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259 puntos de recuperación de residuos reciclables.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Celebración de convenios de administración y uso de los predios No. 558685 y No. 699740 para implantación de los CEGAM Eloy Alfaro y Tumbaco.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Capacitación sobre “Economía Circular y Reciclaje Inclusivo”: 610 personas.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8484D7A-0C5C-6FF3-522A-66FF26CA8BCF}"/>
              </a:ext>
            </a:extLst>
          </p:cNvPr>
          <p:cNvSpPr txBox="1"/>
          <p:nvPr/>
        </p:nvSpPr>
        <p:spPr>
          <a:xfrm>
            <a:off x="5017873" y="920377"/>
            <a:ext cx="517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ECOCENTRO Y CENTROS DE EDUCACIÓN</a:t>
            </a:r>
          </a:p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Y GESTIÓN AMBIENTAL </a:t>
            </a:r>
            <a:endParaRPr lang="es-CO" b="1" dirty="0">
              <a:solidFill>
                <a:srgbClr val="0C7CC5"/>
              </a:solidFill>
              <a:latin typeface="Lato Black" panose="020F0A0202020403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32852C0-93FD-2735-CDE2-7208DC243E7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68" y="3519794"/>
            <a:ext cx="3707907" cy="2176804"/>
          </a:xfrm>
          <a:prstGeom prst="rect">
            <a:avLst/>
          </a:prstGeom>
          <a:effectLst/>
        </p:spPr>
      </p:pic>
      <p:pic>
        <p:nvPicPr>
          <p:cNvPr id="12" name="Imagen 11" descr="Un grupo de personas en una tienda&#10;&#10;Descripción generada automáticamente">
            <a:extLst>
              <a:ext uri="{FF2B5EF4-FFF2-40B4-BE49-F238E27FC236}">
                <a16:creationId xmlns:a16="http://schemas.microsoft.com/office/drawing/2014/main" id="{C8A7BA3B-6B5C-307E-79F0-04C3F4129D1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2" y="1243543"/>
            <a:ext cx="3868770" cy="2176804"/>
          </a:xfrm>
          <a:prstGeom prst="rect">
            <a:avLst/>
          </a:prstGeom>
          <a:effectLst/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11FB768-4404-FF0F-6088-DE54E7CB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531FA78-B41E-683A-A2A9-355E4F0F8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7036" r="42059" b="24262"/>
          <a:stretch/>
        </p:blipFill>
        <p:spPr bwMode="auto">
          <a:xfrm>
            <a:off x="9628094" y="6116800"/>
            <a:ext cx="2273093" cy="6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041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DFE083F9-29A4-8BAB-C407-432DD967A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7036" r="42059" b="24262"/>
          <a:stretch/>
        </p:blipFill>
        <p:spPr bwMode="auto">
          <a:xfrm>
            <a:off x="9628094" y="6116800"/>
            <a:ext cx="2273093" cy="6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5F13F4-6CD8-4080-112F-109F5EFE4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15" y="169064"/>
            <a:ext cx="7276672" cy="94168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495C2529-464F-91B9-FD34-FDF08EEEE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601D7F3-5ACD-BAF3-1CBA-1AFA0217164A}"/>
              </a:ext>
            </a:extLst>
          </p:cNvPr>
          <p:cNvSpPr txBox="1"/>
          <p:nvPr/>
        </p:nvSpPr>
        <p:spPr>
          <a:xfrm>
            <a:off x="666416" y="1164206"/>
            <a:ext cx="1932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dirty="0">
                <a:solidFill>
                  <a:srgbClr val="0C7CC5"/>
                </a:solidFill>
                <a:latin typeface="Amithen" panose="02000506000000020003" pitchFamily="2" charset="0"/>
              </a:rPr>
              <a:t>Salud</a:t>
            </a:r>
            <a:endParaRPr lang="es-CO" sz="6000" b="1" dirty="0">
              <a:solidFill>
                <a:srgbClr val="0C7CC5"/>
              </a:solidFill>
              <a:latin typeface="Amithen" panose="02000506000000020003" pitchFamily="2" charset="0"/>
            </a:endParaRPr>
          </a:p>
        </p:txBody>
      </p:sp>
      <p:sp>
        <p:nvSpPr>
          <p:cNvPr id="8" name="TextBox 154">
            <a:extLst>
              <a:ext uri="{FF2B5EF4-FFF2-40B4-BE49-F238E27FC236}">
                <a16:creationId xmlns:a16="http://schemas.microsoft.com/office/drawing/2014/main" id="{5F4B2B78-BD0A-B3A5-5B61-D21F01FD1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10" y="1936718"/>
            <a:ext cx="5138084" cy="29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36 campañas de salud comunidades aledañas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 campañas de salud CEGAM -123 beneficiarios atendidos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 campañas de salud Recicladores ETN - 565 beneficiarios atendidos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26E6A95-6FCA-9EC1-D452-B4F139D227F3}"/>
              </a:ext>
            </a:extLst>
          </p:cNvPr>
          <p:cNvSpPr/>
          <p:nvPr/>
        </p:nvSpPr>
        <p:spPr>
          <a:xfrm>
            <a:off x="6396087" y="1430944"/>
            <a:ext cx="4625203" cy="2118129"/>
          </a:xfrm>
          <a:prstGeom prst="roundRect">
            <a:avLst>
              <a:gd name="adj" fmla="val 1000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2000" b="-8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C0CC24E-F2FE-B461-DF0D-504068D80D3B}"/>
              </a:ext>
            </a:extLst>
          </p:cNvPr>
          <p:cNvSpPr txBox="1">
            <a:spLocks/>
          </p:cNvSpPr>
          <p:nvPr/>
        </p:nvSpPr>
        <p:spPr>
          <a:xfrm>
            <a:off x="290813" y="664574"/>
            <a:ext cx="4465484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RESPONSABILIDA SOCIAL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1526CA-F93F-C45A-24CD-66E272825D46}"/>
              </a:ext>
            </a:extLst>
          </p:cNvPr>
          <p:cNvSpPr txBox="1"/>
          <p:nvPr/>
        </p:nvSpPr>
        <p:spPr>
          <a:xfrm>
            <a:off x="484910" y="4051874"/>
            <a:ext cx="7092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0C7CC5"/>
                </a:solidFill>
                <a:latin typeface="Amithen" panose="02000506000000020003" pitchFamily="2" charset="0"/>
              </a:rPr>
              <a:t>Educación y Capacitación </a:t>
            </a:r>
            <a:endParaRPr lang="es-CO" sz="3600" b="1" dirty="0">
              <a:solidFill>
                <a:srgbClr val="0C7CC5"/>
              </a:solidFill>
              <a:latin typeface="Amithen" panose="02000506000000020003" pitchFamily="2" charset="0"/>
            </a:endParaRPr>
          </a:p>
        </p:txBody>
      </p:sp>
      <p:sp>
        <p:nvSpPr>
          <p:cNvPr id="7" name="TextBox 154">
            <a:extLst>
              <a:ext uri="{FF2B5EF4-FFF2-40B4-BE49-F238E27FC236}">
                <a16:creationId xmlns:a16="http://schemas.microsoft.com/office/drawing/2014/main" id="{6C5F3227-16FD-CE32-6B15-875A8A56F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13" y="3773120"/>
            <a:ext cx="5883564" cy="242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Graduación de 135 recicladores que se Certifican Como Gestores Ambientales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Capacitación en primeros auxilios básicos 321 recicladores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300E354-6DB1-0239-5FB0-C90CD4A2CF19}"/>
              </a:ext>
            </a:extLst>
          </p:cNvPr>
          <p:cNvSpPr txBox="1"/>
          <p:nvPr/>
        </p:nvSpPr>
        <p:spPr>
          <a:xfrm>
            <a:off x="6400801" y="3650352"/>
            <a:ext cx="7092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0C7CC5"/>
                </a:solidFill>
                <a:latin typeface="Amithen" panose="02000506000000020003" pitchFamily="2" charset="0"/>
              </a:rPr>
              <a:t>Control de Fauna Urbana</a:t>
            </a:r>
            <a:endParaRPr lang="es-CO" sz="3600" b="1" dirty="0">
              <a:solidFill>
                <a:srgbClr val="0C7CC5"/>
              </a:solidFill>
              <a:latin typeface="Amithen" panose="02000506000000020003" pitchFamily="2" charset="0"/>
            </a:endParaRPr>
          </a:p>
        </p:txBody>
      </p:sp>
      <p:sp>
        <p:nvSpPr>
          <p:cNvPr id="12" name="TextBox 154">
            <a:extLst>
              <a:ext uri="{FF2B5EF4-FFF2-40B4-BE49-F238E27FC236}">
                <a16:creationId xmlns:a16="http://schemas.microsoft.com/office/drawing/2014/main" id="{FB2E9DF1-8426-BFDA-E3D8-C5CAC3A8E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0540" y="4159037"/>
            <a:ext cx="5883564" cy="242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 campañas AER (atrapar, esterilizar y reportar) en la Escombrera El Troje, Comunidad El Inga Bajo y Estación de transferencia Norte, con un total de 31 animales rescatados.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 realizaron 3 campañas de esterilización en las comunidades aledañas, donde se esterilizaron 124 animales de compañía. </a:t>
            </a:r>
          </a:p>
        </p:txBody>
      </p:sp>
    </p:spTree>
    <p:extLst>
      <p:ext uri="{BB962C8B-B14F-4D97-AF65-F5344CB8AC3E}">
        <p14:creationId xmlns:p14="http://schemas.microsoft.com/office/powerpoint/2010/main" val="105894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DFE083F9-29A4-8BAB-C407-432DD967A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7036" r="42059" b="24262"/>
          <a:stretch/>
        </p:blipFill>
        <p:spPr bwMode="auto">
          <a:xfrm>
            <a:off x="9628094" y="6116800"/>
            <a:ext cx="2273093" cy="6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71E6522-86C0-4959-7D09-6CBD26FD6F15}"/>
              </a:ext>
            </a:extLst>
          </p:cNvPr>
          <p:cNvSpPr txBox="1">
            <a:spLocks/>
          </p:cNvSpPr>
          <p:nvPr/>
        </p:nvSpPr>
        <p:spPr>
          <a:xfrm>
            <a:off x="595612" y="923734"/>
            <a:ext cx="4465484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RESPONSABILIDA SOCIAL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95C2529-464F-91B9-FD34-FDF08EEEE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6C90065-03E5-E5D2-41A5-2009DDF89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863861"/>
              </p:ext>
            </p:extLst>
          </p:nvPr>
        </p:nvGraphicFramePr>
        <p:xfrm>
          <a:off x="2964872" y="1572916"/>
          <a:ext cx="7001164" cy="4204393"/>
        </p:xfrm>
        <a:graphic>
          <a:graphicData uri="http://schemas.openxmlformats.org/drawingml/2006/table">
            <a:tbl>
              <a:tblPr/>
              <a:tblGrid>
                <a:gridCol w="4216609">
                  <a:extLst>
                    <a:ext uri="{9D8B030D-6E8A-4147-A177-3AD203B41FA5}">
                      <a16:colId xmlns:a16="http://schemas.microsoft.com/office/drawing/2014/main" val="1512281050"/>
                    </a:ext>
                  </a:extLst>
                </a:gridCol>
                <a:gridCol w="2784555">
                  <a:extLst>
                    <a:ext uri="{9D8B030D-6E8A-4147-A177-3AD203B41FA5}">
                      <a16:colId xmlns:a16="http://schemas.microsoft.com/office/drawing/2014/main" val="2178689717"/>
                    </a:ext>
                  </a:extLst>
                </a:gridCol>
              </a:tblGrid>
              <a:tr h="79802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SALDOS DE DISPONIBILIDAD DE FONDOS COMUNIDADES</a:t>
                      </a:r>
                      <a:b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(Al 31/12/2023)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656394"/>
                  </a:ext>
                </a:extLst>
              </a:tr>
              <a:tr h="36575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COMUNIDAD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649662"/>
                  </a:ext>
                </a:extLst>
              </a:tr>
              <a:tr h="56526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Comité de Desarrollo Comunitario El Inga Bajo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$    492.601,23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5978152"/>
                  </a:ext>
                </a:extLst>
              </a:tr>
              <a:tr h="49691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Comité Barrial de Itulcachi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$     330.167,90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6508933"/>
                  </a:ext>
                </a:extLst>
              </a:tr>
              <a:tr h="56526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Comité Pro-Mejoras del Barrio Santa Ana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$    309.270,24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330521"/>
                  </a:ext>
                </a:extLst>
              </a:tr>
              <a:tr h="56526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Comité Pro-Mejoras del Barrio El Belén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$   1.018.139,84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371632"/>
                  </a:ext>
                </a:extLst>
              </a:tr>
              <a:tr h="84789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disponibilidad de fondos Comunidades corte al 31 diciembre 2023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$    2.150.179,21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66635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D04DED9F-F0A0-3C1F-E6B8-BB28C156F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15" y="169064"/>
            <a:ext cx="7276672" cy="94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7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FA339629-DB0F-49A5-4D47-222AE9444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782" y="5333540"/>
            <a:ext cx="3675179" cy="1057868"/>
          </a:xfrm>
          <a:prstGeom prst="rect">
            <a:avLst/>
          </a:prstGeom>
          <a:effectLst/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FE083F9-29A4-8BAB-C407-432DD967A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7036" r="42059" b="24262"/>
          <a:stretch/>
        </p:blipFill>
        <p:spPr bwMode="auto">
          <a:xfrm>
            <a:off x="9628094" y="6116800"/>
            <a:ext cx="2273093" cy="6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152546F-FCF6-F762-28E7-2092B0D9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10680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5F13F4-6CD8-4080-112F-109F5EFE4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15" y="169064"/>
            <a:ext cx="7276672" cy="94168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016848F-334E-6F0A-6975-8731E14E36BF}"/>
              </a:ext>
            </a:extLst>
          </p:cNvPr>
          <p:cNvSpPr txBox="1">
            <a:spLocks/>
          </p:cNvSpPr>
          <p:nvPr/>
        </p:nvSpPr>
        <p:spPr>
          <a:xfrm>
            <a:off x="434864" y="461569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ADMINISTRATIVA</a:t>
            </a:r>
          </a:p>
        </p:txBody>
      </p:sp>
      <p:sp>
        <p:nvSpPr>
          <p:cNvPr id="10" name="TextBox 154">
            <a:extLst>
              <a:ext uri="{FF2B5EF4-FFF2-40B4-BE49-F238E27FC236}">
                <a16:creationId xmlns:a16="http://schemas.microsoft.com/office/drawing/2014/main" id="{8702C535-205E-7EB0-D317-8F4606F39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295" y="1338337"/>
            <a:ext cx="5061061" cy="469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Activación del Botón de Pagos.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Convenios de cooperación interinstitucional de productos de software, generados por la EMGIRS EP.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Mejorar y nuevas funcionalidades en Sistema ERP: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57300" lvl="2" indent="-34290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ü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Implementación de seguimiento de Contratos.</a:t>
            </a:r>
          </a:p>
          <a:p>
            <a:pPr marL="1257300" lvl="2" indent="-34290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ü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Sistema de Tareas.</a:t>
            </a:r>
          </a:p>
          <a:p>
            <a:pPr marL="1257300" lvl="2" indent="-34290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ü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Sistema de Recolección de Desechos Sanitarios.</a:t>
            </a:r>
          </a:p>
          <a:p>
            <a:pPr marL="1257300" lvl="2" indent="-34290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ü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Aplicativo para el Seguimiento de Desarrollos.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CAF548-5BEF-7F62-1358-2D3304D7D645}"/>
              </a:ext>
            </a:extLst>
          </p:cNvPr>
          <p:cNvSpPr txBox="1"/>
          <p:nvPr/>
        </p:nvSpPr>
        <p:spPr>
          <a:xfrm>
            <a:off x="928209" y="1023843"/>
            <a:ext cx="309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MEJORAS TECNOLÓGICAS</a:t>
            </a:r>
            <a:endParaRPr lang="es-CO" b="1" dirty="0">
              <a:solidFill>
                <a:srgbClr val="0C7CC5"/>
              </a:solidFill>
              <a:latin typeface="Lato Black" panose="020F0A02020204030203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122C1E2-37C6-A331-9E00-75C562B1C6DE}"/>
              </a:ext>
            </a:extLst>
          </p:cNvPr>
          <p:cNvSpPr/>
          <p:nvPr/>
        </p:nvSpPr>
        <p:spPr>
          <a:xfrm flipH="1">
            <a:off x="719091" y="1836860"/>
            <a:ext cx="64956" cy="3099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A906454-BECA-D22C-E367-FAF70C782006}"/>
              </a:ext>
            </a:extLst>
          </p:cNvPr>
          <p:cNvSpPr/>
          <p:nvPr/>
        </p:nvSpPr>
        <p:spPr>
          <a:xfrm flipH="1">
            <a:off x="6455545" y="1737606"/>
            <a:ext cx="64956" cy="3099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947B0F0-B296-95F8-7256-D384DA2941BD}"/>
              </a:ext>
            </a:extLst>
          </p:cNvPr>
          <p:cNvSpPr txBox="1"/>
          <p:nvPr/>
        </p:nvSpPr>
        <p:spPr>
          <a:xfrm>
            <a:off x="7587443" y="1239512"/>
            <a:ext cx="3812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ADMINISTRACIÓN - FINANCIERA</a:t>
            </a:r>
            <a:endParaRPr lang="es-CO" b="1" dirty="0">
              <a:solidFill>
                <a:srgbClr val="0C7CC5"/>
              </a:solidFill>
              <a:latin typeface="Lato Black" panose="020F0A02020204030203" pitchFamily="34" charset="0"/>
            </a:endParaRPr>
          </a:p>
        </p:txBody>
      </p:sp>
      <p:sp>
        <p:nvSpPr>
          <p:cNvPr id="15" name="TextBox 154">
            <a:extLst>
              <a:ext uri="{FF2B5EF4-FFF2-40B4-BE49-F238E27FC236}">
                <a16:creationId xmlns:a16="http://schemas.microsoft.com/office/drawing/2014/main" id="{3D259CD6-DBD3-4EB5-E5DB-43A697F3F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5995" y="1872871"/>
            <a:ext cx="4535157" cy="328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Firma de convenios de uso con otras entidades de sistema ERP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Adecuaciones, mantenimiento y mejoras en infraestructura del CEGAM Eloy Alfaro.</a:t>
            </a:r>
          </a:p>
          <a:p>
            <a:pPr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Constatación de bienes.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Inicio del proceso de implementación de las NIIF.</a:t>
            </a:r>
          </a:p>
        </p:txBody>
      </p:sp>
    </p:spTree>
    <p:extLst>
      <p:ext uri="{BB962C8B-B14F-4D97-AF65-F5344CB8AC3E}">
        <p14:creationId xmlns:p14="http://schemas.microsoft.com/office/powerpoint/2010/main" val="2570468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DFE083F9-29A4-8BAB-C407-432DD967A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7036" r="42059" b="24262"/>
          <a:stretch/>
        </p:blipFill>
        <p:spPr bwMode="auto">
          <a:xfrm>
            <a:off x="9628094" y="6116800"/>
            <a:ext cx="2273093" cy="6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5F13F4-6CD8-4080-112F-109F5EFE4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15" y="169064"/>
            <a:ext cx="7276672" cy="94168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016848F-334E-6F0A-6975-8731E14E36BF}"/>
              </a:ext>
            </a:extLst>
          </p:cNvPr>
          <p:cNvSpPr txBox="1">
            <a:spLocks/>
          </p:cNvSpPr>
          <p:nvPr/>
        </p:nvSpPr>
        <p:spPr>
          <a:xfrm>
            <a:off x="434864" y="461569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ADMINISTRATIVA</a:t>
            </a:r>
          </a:p>
        </p:txBody>
      </p:sp>
      <p:sp>
        <p:nvSpPr>
          <p:cNvPr id="10" name="TextBox 154">
            <a:extLst>
              <a:ext uri="{FF2B5EF4-FFF2-40B4-BE49-F238E27FC236}">
                <a16:creationId xmlns:a16="http://schemas.microsoft.com/office/drawing/2014/main" id="{8702C535-205E-7EB0-D317-8F4606F39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047" y="2106938"/>
            <a:ext cx="5061061" cy="72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algn="just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Negociación del Primer Contrato Colectivo, en articulación con la GG, GAF, CTH y CASS.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CAF548-5BEF-7F62-1358-2D3304D7D645}"/>
              </a:ext>
            </a:extLst>
          </p:cNvPr>
          <p:cNvSpPr txBox="1"/>
          <p:nvPr/>
        </p:nvSpPr>
        <p:spPr>
          <a:xfrm>
            <a:off x="881700" y="1737606"/>
            <a:ext cx="284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CONTRATO COLECTIVO</a:t>
            </a:r>
            <a:endParaRPr lang="es-CO" b="1" dirty="0">
              <a:solidFill>
                <a:srgbClr val="0C7CC5"/>
              </a:solidFill>
              <a:latin typeface="Lato Black" panose="020F0A02020204030203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122C1E2-37C6-A331-9E00-75C562B1C6DE}"/>
              </a:ext>
            </a:extLst>
          </p:cNvPr>
          <p:cNvSpPr/>
          <p:nvPr/>
        </p:nvSpPr>
        <p:spPr>
          <a:xfrm flipH="1">
            <a:off x="719091" y="1836860"/>
            <a:ext cx="64956" cy="3099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A906454-BECA-D22C-E367-FAF70C782006}"/>
              </a:ext>
            </a:extLst>
          </p:cNvPr>
          <p:cNvSpPr/>
          <p:nvPr/>
        </p:nvSpPr>
        <p:spPr>
          <a:xfrm flipH="1">
            <a:off x="6025903" y="1817723"/>
            <a:ext cx="64956" cy="3099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947B0F0-B296-95F8-7256-D384DA2941BD}"/>
              </a:ext>
            </a:extLst>
          </p:cNvPr>
          <p:cNvSpPr txBox="1"/>
          <p:nvPr/>
        </p:nvSpPr>
        <p:spPr>
          <a:xfrm>
            <a:off x="6836393" y="1248456"/>
            <a:ext cx="402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C7CC5"/>
                </a:solidFill>
                <a:latin typeface="Lato Black" panose="020F0A02020204030203" pitchFamily="34" charset="0"/>
              </a:rPr>
              <a:t>SISTEMA DE GESTIÓN DE CALIDAD</a:t>
            </a:r>
          </a:p>
        </p:txBody>
      </p:sp>
      <p:sp>
        <p:nvSpPr>
          <p:cNvPr id="15" name="TextBox 154">
            <a:extLst>
              <a:ext uri="{FF2B5EF4-FFF2-40B4-BE49-F238E27FC236}">
                <a16:creationId xmlns:a16="http://schemas.microsoft.com/office/drawing/2014/main" id="{3D259CD6-DBD3-4EB5-E5DB-43A697F3F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1742" y="1564784"/>
            <a:ext cx="4535157" cy="297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algn="just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Proceso de implementación del Sistema de Gestión de la Calidad conforme a los requisitos establecidos en la Norma ISO 9001:2015 .</a:t>
            </a:r>
          </a:p>
          <a:p>
            <a:pPr marL="179388" indent="-179388" algn="just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algn="just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Capacitación de 28 servidores como Auditores Internos.</a:t>
            </a:r>
          </a:p>
          <a:p>
            <a:pPr marL="179388" indent="-179388" algn="just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algn="just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 no conformidades, resultado de la primera auditoría.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D874D99-0C41-B9F9-5DB3-6E56806469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750" r="93000">
                        <a14:foregroundMark x1="93000" y1="47500" x2="93000" y2="47500"/>
                        <a14:foregroundMark x1="7750" y1="39000" x2="7750" y2="39000"/>
                      </a14:backgroundRemoval>
                    </a14:imgEffect>
                  </a14:imgLayer>
                </a14:imgProps>
              </a:ext>
            </a:extLst>
          </a:blip>
          <a:srcRect l="2104" t="8687" r="-330" b="8224"/>
          <a:stretch/>
        </p:blipFill>
        <p:spPr bwMode="auto">
          <a:xfrm>
            <a:off x="2258685" y="3160490"/>
            <a:ext cx="2053419" cy="17369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35F62AF-C69C-5BCC-ABD7-8251E3633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0F40F71-7D9E-8051-3E7A-903B3BB1D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7012" y="4195582"/>
            <a:ext cx="2580131" cy="1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53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DFE083F9-29A4-8BAB-C407-432DD967A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7036" r="42059" b="24262"/>
          <a:stretch/>
        </p:blipFill>
        <p:spPr bwMode="auto">
          <a:xfrm>
            <a:off x="9628094" y="6116800"/>
            <a:ext cx="2273093" cy="6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B75518C-7A8B-336E-5F14-AF3E791930AA}"/>
              </a:ext>
            </a:extLst>
          </p:cNvPr>
          <p:cNvSpPr txBox="1"/>
          <p:nvPr/>
        </p:nvSpPr>
        <p:spPr>
          <a:xfrm>
            <a:off x="2007411" y="1886091"/>
            <a:ext cx="42229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EJECUCIÓN PRESUPUESTARIA </a:t>
            </a:r>
          </a:p>
          <a:p>
            <a:pPr algn="ctr"/>
            <a:r>
              <a:rPr lang="es-EC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DEL INGRESO</a:t>
            </a:r>
          </a:p>
          <a:p>
            <a:pPr algn="ctr"/>
            <a:r>
              <a:rPr lang="es-EC" sz="1400" b="1" dirty="0">
                <a:solidFill>
                  <a:srgbClr val="003399"/>
                </a:solidFill>
                <a:latin typeface="Montserrat" pitchFamily="2" charset="0"/>
              </a:rPr>
              <a:t>2023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A885957-EBF9-A37B-2B70-FD139983CF2C}"/>
              </a:ext>
            </a:extLst>
          </p:cNvPr>
          <p:cNvSpPr txBox="1">
            <a:spLocks/>
          </p:cNvSpPr>
          <p:nvPr/>
        </p:nvSpPr>
        <p:spPr>
          <a:xfrm>
            <a:off x="535245" y="1205910"/>
            <a:ext cx="3486302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GESTIÓN FINANCIERA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84963450-EF04-6324-9C8A-494F5D875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4025" y="359640"/>
            <a:ext cx="9248775" cy="1467055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C5B09265-832A-D5BD-32AC-6C5E820668A7}"/>
              </a:ext>
            </a:extLst>
          </p:cNvPr>
          <p:cNvGrpSpPr/>
          <p:nvPr/>
        </p:nvGrpSpPr>
        <p:grpSpPr>
          <a:xfrm>
            <a:off x="2437031" y="2666563"/>
            <a:ext cx="3261396" cy="2954619"/>
            <a:chOff x="615021" y="2594324"/>
            <a:chExt cx="3261396" cy="2954619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9E36E730-7854-E6BA-D5F2-192AAADAB2B2}"/>
                </a:ext>
              </a:extLst>
            </p:cNvPr>
            <p:cNvSpPr txBox="1"/>
            <p:nvPr/>
          </p:nvSpPr>
          <p:spPr>
            <a:xfrm>
              <a:off x="967555" y="3816090"/>
              <a:ext cx="290886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4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itchFamily="2" charset="0"/>
                </a:rPr>
                <a:t>100,43%</a:t>
              </a:r>
            </a:p>
          </p:txBody>
        </p:sp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153B3884-00CB-C225-2A6F-34DA657D0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41276" y="2594324"/>
              <a:ext cx="1654888" cy="1202944"/>
            </a:xfrm>
            <a:prstGeom prst="rect">
              <a:avLst/>
            </a:prstGeom>
          </p:spPr>
        </p:pic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2B8EC232-DFB0-5B04-2351-77966B378167}"/>
                </a:ext>
              </a:extLst>
            </p:cNvPr>
            <p:cNvGrpSpPr/>
            <p:nvPr/>
          </p:nvGrpSpPr>
          <p:grpSpPr>
            <a:xfrm>
              <a:off x="615021" y="4091842"/>
              <a:ext cx="2908862" cy="1457101"/>
              <a:chOff x="2416175" y="3649663"/>
              <a:chExt cx="771525" cy="554037"/>
            </a:xfrm>
          </p:grpSpPr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12CEA438-E887-63E2-45C9-6F7D9FDB1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175" y="4156075"/>
                <a:ext cx="758825" cy="47625"/>
              </a:xfrm>
              <a:custGeom>
                <a:avLst/>
                <a:gdLst>
                  <a:gd name="T0" fmla="*/ 0 w 478"/>
                  <a:gd name="T1" fmla="*/ 30 h 30"/>
                  <a:gd name="T2" fmla="*/ 478 w 478"/>
                  <a:gd name="T3" fmla="*/ 30 h 30"/>
                  <a:gd name="T4" fmla="*/ 478 w 478"/>
                  <a:gd name="T5" fmla="*/ 0 h 30"/>
                  <a:gd name="T6" fmla="*/ 0 w 478"/>
                  <a:gd name="T7" fmla="*/ 0 h 30"/>
                  <a:gd name="T8" fmla="*/ 0 w 478"/>
                  <a:gd name="T9" fmla="*/ 30 h 30"/>
                  <a:gd name="T10" fmla="*/ 0 w 478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8" h="30">
                    <a:moveTo>
                      <a:pt x="0" y="30"/>
                    </a:moveTo>
                    <a:lnTo>
                      <a:pt x="478" y="30"/>
                    </a:lnTo>
                    <a:lnTo>
                      <a:pt x="478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9BB3D449-C5C5-C3EE-DFF2-EFEFA4F5B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488" y="4029075"/>
                <a:ext cx="107950" cy="95250"/>
              </a:xfrm>
              <a:custGeom>
                <a:avLst/>
                <a:gdLst>
                  <a:gd name="T0" fmla="*/ 34 w 34"/>
                  <a:gd name="T1" fmla="*/ 30 h 30"/>
                  <a:gd name="T2" fmla="*/ 0 w 34"/>
                  <a:gd name="T3" fmla="*/ 30 h 30"/>
                  <a:gd name="T4" fmla="*/ 0 w 34"/>
                  <a:gd name="T5" fmla="*/ 0 h 30"/>
                  <a:gd name="T6" fmla="*/ 34 w 34"/>
                  <a:gd name="T7" fmla="*/ 2 h 30"/>
                  <a:gd name="T8" fmla="*/ 34 w 3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0">
                    <a:moveTo>
                      <a:pt x="34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2"/>
                      <a:pt x="23" y="2"/>
                      <a:pt x="34" y="2"/>
                    </a:cubicBezTo>
                    <a:cubicBezTo>
                      <a:pt x="34" y="30"/>
                      <a:pt x="34" y="30"/>
                      <a:pt x="34" y="30"/>
                    </a:cubicBezTo>
                    <a:close/>
                  </a:path>
                </a:pathLst>
              </a:custGeom>
              <a:solidFill>
                <a:srgbClr val="00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50BEC25E-DA6A-12CD-78CD-B7ADA9722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2375" y="3819525"/>
                <a:ext cx="107950" cy="304800"/>
              </a:xfrm>
              <a:custGeom>
                <a:avLst/>
                <a:gdLst>
                  <a:gd name="T0" fmla="*/ 34 w 34"/>
                  <a:gd name="T1" fmla="*/ 96 h 96"/>
                  <a:gd name="T2" fmla="*/ 0 w 34"/>
                  <a:gd name="T3" fmla="*/ 96 h 96"/>
                  <a:gd name="T4" fmla="*/ 0 w 34"/>
                  <a:gd name="T5" fmla="*/ 0 h 96"/>
                  <a:gd name="T6" fmla="*/ 0 w 34"/>
                  <a:gd name="T7" fmla="*/ 0 h 96"/>
                  <a:gd name="T8" fmla="*/ 34 w 34"/>
                  <a:gd name="T9" fmla="*/ 25 h 96"/>
                  <a:gd name="T10" fmla="*/ 34 w 3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96">
                    <a:moveTo>
                      <a:pt x="34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9"/>
                      <a:pt x="22" y="18"/>
                      <a:pt x="34" y="25"/>
                    </a:cubicBezTo>
                    <a:cubicBezTo>
                      <a:pt x="34" y="96"/>
                      <a:pt x="34" y="96"/>
                      <a:pt x="34" y="96"/>
                    </a:cubicBezTo>
                    <a:close/>
                  </a:path>
                </a:pathLst>
              </a:custGeom>
              <a:solidFill>
                <a:srgbClr val="00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B4FAF309-15C2-EAEA-7F08-2CCBEE909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138" y="3905250"/>
                <a:ext cx="107950" cy="219075"/>
              </a:xfrm>
              <a:custGeom>
                <a:avLst/>
                <a:gdLst>
                  <a:gd name="T0" fmla="*/ 34 w 34"/>
                  <a:gd name="T1" fmla="*/ 69 h 69"/>
                  <a:gd name="T2" fmla="*/ 0 w 34"/>
                  <a:gd name="T3" fmla="*/ 69 h 69"/>
                  <a:gd name="T4" fmla="*/ 0 w 34"/>
                  <a:gd name="T5" fmla="*/ 0 h 69"/>
                  <a:gd name="T6" fmla="*/ 34 w 34"/>
                  <a:gd name="T7" fmla="*/ 18 h 69"/>
                  <a:gd name="T8" fmla="*/ 34 w 34"/>
                  <a:gd name="T9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9">
                    <a:moveTo>
                      <a:pt x="34" y="69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7"/>
                      <a:pt x="22" y="13"/>
                      <a:pt x="34" y="18"/>
                    </a:cubicBezTo>
                    <a:cubicBezTo>
                      <a:pt x="34" y="69"/>
                      <a:pt x="34" y="69"/>
                      <a:pt x="34" y="69"/>
                    </a:cubicBezTo>
                    <a:close/>
                  </a:path>
                </a:pathLst>
              </a:custGeom>
              <a:solidFill>
                <a:srgbClr val="00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C2E0FCD4-BE17-FA38-EF19-0E6D50690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313" y="4006850"/>
                <a:ext cx="107950" cy="117475"/>
              </a:xfrm>
              <a:custGeom>
                <a:avLst/>
                <a:gdLst>
                  <a:gd name="T0" fmla="*/ 34 w 34"/>
                  <a:gd name="T1" fmla="*/ 37 h 37"/>
                  <a:gd name="T2" fmla="*/ 0 w 34"/>
                  <a:gd name="T3" fmla="*/ 37 h 37"/>
                  <a:gd name="T4" fmla="*/ 0 w 34"/>
                  <a:gd name="T5" fmla="*/ 0 h 37"/>
                  <a:gd name="T6" fmla="*/ 34 w 34"/>
                  <a:gd name="T7" fmla="*/ 7 h 37"/>
                  <a:gd name="T8" fmla="*/ 34 w 34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7">
                    <a:moveTo>
                      <a:pt x="34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3"/>
                      <a:pt x="23" y="5"/>
                      <a:pt x="34" y="7"/>
                    </a:cubicBezTo>
                    <a:cubicBezTo>
                      <a:pt x="34" y="37"/>
                      <a:pt x="34" y="37"/>
                      <a:pt x="34" y="37"/>
                    </a:cubicBezTo>
                    <a:close/>
                  </a:path>
                </a:pathLst>
              </a:custGeom>
              <a:solidFill>
                <a:srgbClr val="00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07DE06C9-A47A-E4E1-C8F9-2DDED24B0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313" y="3965575"/>
                <a:ext cx="107950" cy="158750"/>
              </a:xfrm>
              <a:custGeom>
                <a:avLst/>
                <a:gdLst>
                  <a:gd name="T0" fmla="*/ 34 w 34"/>
                  <a:gd name="T1" fmla="*/ 50 h 50"/>
                  <a:gd name="T2" fmla="*/ 0 w 34"/>
                  <a:gd name="T3" fmla="*/ 50 h 50"/>
                  <a:gd name="T4" fmla="*/ 0 w 34"/>
                  <a:gd name="T5" fmla="*/ 0 h 50"/>
                  <a:gd name="T6" fmla="*/ 34 w 34"/>
                  <a:gd name="T7" fmla="*/ 12 h 50"/>
                  <a:gd name="T8" fmla="*/ 34 w 34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0">
                    <a:moveTo>
                      <a:pt x="34" y="50"/>
                    </a:moveTo>
                    <a:cubicBezTo>
                      <a:pt x="0" y="50"/>
                      <a:pt x="0" y="50"/>
                      <a:pt x="0" y="5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"/>
                      <a:pt x="22" y="9"/>
                      <a:pt x="34" y="12"/>
                    </a:cubicBezTo>
                    <a:cubicBezTo>
                      <a:pt x="34" y="50"/>
                      <a:pt x="34" y="50"/>
                      <a:pt x="34" y="50"/>
                    </a:cubicBezTo>
                    <a:close/>
                  </a:path>
                </a:pathLst>
              </a:custGeom>
              <a:solidFill>
                <a:srgbClr val="00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3D9FD703-F803-E6B2-57BE-E85389D74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700" y="3649663"/>
                <a:ext cx="762000" cy="357188"/>
              </a:xfrm>
              <a:custGeom>
                <a:avLst/>
                <a:gdLst>
                  <a:gd name="T0" fmla="*/ 30 w 239"/>
                  <a:gd name="T1" fmla="*/ 9 h 112"/>
                  <a:gd name="T2" fmla="*/ 23 w 239"/>
                  <a:gd name="T3" fmla="*/ 15 h 112"/>
                  <a:gd name="T4" fmla="*/ 208 w 239"/>
                  <a:gd name="T5" fmla="*/ 97 h 112"/>
                  <a:gd name="T6" fmla="*/ 239 w 239"/>
                  <a:gd name="T7" fmla="*/ 97 h 112"/>
                  <a:gd name="T8" fmla="*/ 239 w 239"/>
                  <a:gd name="T9" fmla="*/ 111 h 112"/>
                  <a:gd name="T10" fmla="*/ 208 w 239"/>
                  <a:gd name="T11" fmla="*/ 111 h 112"/>
                  <a:gd name="T12" fmla="*/ 101 w 239"/>
                  <a:gd name="T13" fmla="*/ 88 h 112"/>
                  <a:gd name="T14" fmla="*/ 13 w 239"/>
                  <a:gd name="T15" fmla="*/ 25 h 112"/>
                  <a:gd name="T16" fmla="*/ 13 w 239"/>
                  <a:gd name="T17" fmla="*/ 25 h 112"/>
                  <a:gd name="T18" fmla="*/ 6 w 239"/>
                  <a:gd name="T19" fmla="*/ 31 h 112"/>
                  <a:gd name="T20" fmla="*/ 0 w 239"/>
                  <a:gd name="T21" fmla="*/ 0 h 112"/>
                  <a:gd name="T22" fmla="*/ 30 w 239"/>
                  <a:gd name="T23" fmla="*/ 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9" h="112">
                    <a:moveTo>
                      <a:pt x="30" y="9"/>
                    </a:moveTo>
                    <a:cubicBezTo>
                      <a:pt x="23" y="15"/>
                      <a:pt x="23" y="15"/>
                      <a:pt x="23" y="15"/>
                    </a:cubicBezTo>
                    <a:cubicBezTo>
                      <a:pt x="73" y="68"/>
                      <a:pt x="138" y="97"/>
                      <a:pt x="208" y="97"/>
                    </a:cubicBezTo>
                    <a:cubicBezTo>
                      <a:pt x="239" y="97"/>
                      <a:pt x="239" y="97"/>
                      <a:pt x="239" y="97"/>
                    </a:cubicBezTo>
                    <a:cubicBezTo>
                      <a:pt x="239" y="111"/>
                      <a:pt x="239" y="111"/>
                      <a:pt x="239" y="111"/>
                    </a:cubicBezTo>
                    <a:cubicBezTo>
                      <a:pt x="208" y="111"/>
                      <a:pt x="208" y="111"/>
                      <a:pt x="208" y="111"/>
                    </a:cubicBezTo>
                    <a:cubicBezTo>
                      <a:pt x="208" y="111"/>
                      <a:pt x="154" y="112"/>
                      <a:pt x="101" y="88"/>
                    </a:cubicBezTo>
                    <a:cubicBezTo>
                      <a:pt x="68" y="72"/>
                      <a:pt x="38" y="52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0" y="9"/>
                      <a:pt x="30" y="9"/>
                      <a:pt x="30" y="9"/>
                    </a:cubicBez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DBC51402-1141-1420-C9BA-EDB4367CB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886712-2D25-3205-B0CF-68D620DDA535}"/>
              </a:ext>
            </a:extLst>
          </p:cNvPr>
          <p:cNvSpPr txBox="1"/>
          <p:nvPr/>
        </p:nvSpPr>
        <p:spPr>
          <a:xfrm>
            <a:off x="5637737" y="1857694"/>
            <a:ext cx="5655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EJECUCIÓN PRESUPUESTARIA </a:t>
            </a:r>
          </a:p>
          <a:p>
            <a:pPr algn="ctr"/>
            <a:r>
              <a:rPr lang="es-EC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DEL GASTO</a:t>
            </a:r>
          </a:p>
          <a:p>
            <a:pPr algn="ctr"/>
            <a:r>
              <a:rPr lang="es-EC" sz="1400" b="1" dirty="0">
                <a:solidFill>
                  <a:srgbClr val="003399"/>
                </a:solidFill>
                <a:latin typeface="Montserrat" pitchFamily="2" charset="0"/>
              </a:rPr>
              <a:t>2023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207EF46-6B18-0ED4-25D8-A364272FC2CF}"/>
              </a:ext>
            </a:extLst>
          </p:cNvPr>
          <p:cNvGrpSpPr/>
          <p:nvPr/>
        </p:nvGrpSpPr>
        <p:grpSpPr>
          <a:xfrm>
            <a:off x="6711709" y="2731007"/>
            <a:ext cx="3406717" cy="2954619"/>
            <a:chOff x="615021" y="2594324"/>
            <a:chExt cx="3406717" cy="2954619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AB4CB1E-00A9-DEC3-719D-43095FFAAEAD}"/>
                </a:ext>
              </a:extLst>
            </p:cNvPr>
            <p:cNvSpPr txBox="1"/>
            <p:nvPr/>
          </p:nvSpPr>
          <p:spPr>
            <a:xfrm>
              <a:off x="1112876" y="3826492"/>
              <a:ext cx="290886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48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92,07%</a:t>
              </a:r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EA9DF71E-A0EE-58AE-DEB4-E8C744FDE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41276" y="2594324"/>
              <a:ext cx="1654888" cy="1202944"/>
            </a:xfrm>
            <a:prstGeom prst="rect">
              <a:avLst/>
            </a:prstGeom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617B096A-A517-AA9D-8B7C-C243D522020F}"/>
                </a:ext>
              </a:extLst>
            </p:cNvPr>
            <p:cNvGrpSpPr/>
            <p:nvPr/>
          </p:nvGrpSpPr>
          <p:grpSpPr>
            <a:xfrm>
              <a:off x="615021" y="4091842"/>
              <a:ext cx="2908862" cy="1457101"/>
              <a:chOff x="2416175" y="3649663"/>
              <a:chExt cx="771525" cy="554037"/>
            </a:xfrm>
          </p:grpSpPr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90858BB9-9880-92FC-E7B8-4A67A060B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175" y="4156075"/>
                <a:ext cx="758825" cy="47625"/>
              </a:xfrm>
              <a:custGeom>
                <a:avLst/>
                <a:gdLst>
                  <a:gd name="T0" fmla="*/ 0 w 478"/>
                  <a:gd name="T1" fmla="*/ 30 h 30"/>
                  <a:gd name="T2" fmla="*/ 478 w 478"/>
                  <a:gd name="T3" fmla="*/ 30 h 30"/>
                  <a:gd name="T4" fmla="*/ 478 w 478"/>
                  <a:gd name="T5" fmla="*/ 0 h 30"/>
                  <a:gd name="T6" fmla="*/ 0 w 478"/>
                  <a:gd name="T7" fmla="*/ 0 h 30"/>
                  <a:gd name="T8" fmla="*/ 0 w 478"/>
                  <a:gd name="T9" fmla="*/ 30 h 30"/>
                  <a:gd name="T10" fmla="*/ 0 w 478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8" h="30">
                    <a:moveTo>
                      <a:pt x="0" y="30"/>
                    </a:moveTo>
                    <a:lnTo>
                      <a:pt x="478" y="30"/>
                    </a:lnTo>
                    <a:lnTo>
                      <a:pt x="478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F64DA70A-4474-6BFC-629E-EC01BBFAE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488" y="4029075"/>
                <a:ext cx="107950" cy="95250"/>
              </a:xfrm>
              <a:custGeom>
                <a:avLst/>
                <a:gdLst>
                  <a:gd name="T0" fmla="*/ 34 w 34"/>
                  <a:gd name="T1" fmla="*/ 30 h 30"/>
                  <a:gd name="T2" fmla="*/ 0 w 34"/>
                  <a:gd name="T3" fmla="*/ 30 h 30"/>
                  <a:gd name="T4" fmla="*/ 0 w 34"/>
                  <a:gd name="T5" fmla="*/ 0 h 30"/>
                  <a:gd name="T6" fmla="*/ 34 w 34"/>
                  <a:gd name="T7" fmla="*/ 2 h 30"/>
                  <a:gd name="T8" fmla="*/ 34 w 3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0">
                    <a:moveTo>
                      <a:pt x="34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2"/>
                      <a:pt x="23" y="2"/>
                      <a:pt x="34" y="2"/>
                    </a:cubicBezTo>
                    <a:cubicBezTo>
                      <a:pt x="34" y="30"/>
                      <a:pt x="34" y="30"/>
                      <a:pt x="34" y="30"/>
                    </a:cubicBezTo>
                    <a:close/>
                  </a:path>
                </a:pathLst>
              </a:custGeom>
              <a:solidFill>
                <a:srgbClr val="00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BE8725FA-972D-3C92-CBEF-44638F91B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2375" y="3819525"/>
                <a:ext cx="107950" cy="304800"/>
              </a:xfrm>
              <a:custGeom>
                <a:avLst/>
                <a:gdLst>
                  <a:gd name="T0" fmla="*/ 34 w 34"/>
                  <a:gd name="T1" fmla="*/ 96 h 96"/>
                  <a:gd name="T2" fmla="*/ 0 w 34"/>
                  <a:gd name="T3" fmla="*/ 96 h 96"/>
                  <a:gd name="T4" fmla="*/ 0 w 34"/>
                  <a:gd name="T5" fmla="*/ 0 h 96"/>
                  <a:gd name="T6" fmla="*/ 0 w 34"/>
                  <a:gd name="T7" fmla="*/ 0 h 96"/>
                  <a:gd name="T8" fmla="*/ 34 w 34"/>
                  <a:gd name="T9" fmla="*/ 25 h 96"/>
                  <a:gd name="T10" fmla="*/ 34 w 3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96">
                    <a:moveTo>
                      <a:pt x="34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9"/>
                      <a:pt x="22" y="18"/>
                      <a:pt x="34" y="25"/>
                    </a:cubicBezTo>
                    <a:cubicBezTo>
                      <a:pt x="34" y="96"/>
                      <a:pt x="34" y="96"/>
                      <a:pt x="34" y="96"/>
                    </a:cubicBezTo>
                    <a:close/>
                  </a:path>
                </a:pathLst>
              </a:custGeom>
              <a:solidFill>
                <a:srgbClr val="00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D6AFDB5C-94F0-74E2-B052-140492833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138" y="3905250"/>
                <a:ext cx="107950" cy="219075"/>
              </a:xfrm>
              <a:custGeom>
                <a:avLst/>
                <a:gdLst>
                  <a:gd name="T0" fmla="*/ 34 w 34"/>
                  <a:gd name="T1" fmla="*/ 69 h 69"/>
                  <a:gd name="T2" fmla="*/ 0 w 34"/>
                  <a:gd name="T3" fmla="*/ 69 h 69"/>
                  <a:gd name="T4" fmla="*/ 0 w 34"/>
                  <a:gd name="T5" fmla="*/ 0 h 69"/>
                  <a:gd name="T6" fmla="*/ 34 w 34"/>
                  <a:gd name="T7" fmla="*/ 18 h 69"/>
                  <a:gd name="T8" fmla="*/ 34 w 34"/>
                  <a:gd name="T9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9">
                    <a:moveTo>
                      <a:pt x="34" y="69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7"/>
                      <a:pt x="22" y="13"/>
                      <a:pt x="34" y="18"/>
                    </a:cubicBezTo>
                    <a:cubicBezTo>
                      <a:pt x="34" y="69"/>
                      <a:pt x="34" y="69"/>
                      <a:pt x="34" y="69"/>
                    </a:cubicBezTo>
                    <a:close/>
                  </a:path>
                </a:pathLst>
              </a:custGeom>
              <a:solidFill>
                <a:srgbClr val="00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CFEB5D26-401A-5E46-ACB2-C05451D72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313" y="4006850"/>
                <a:ext cx="107950" cy="117475"/>
              </a:xfrm>
              <a:custGeom>
                <a:avLst/>
                <a:gdLst>
                  <a:gd name="T0" fmla="*/ 34 w 34"/>
                  <a:gd name="T1" fmla="*/ 37 h 37"/>
                  <a:gd name="T2" fmla="*/ 0 w 34"/>
                  <a:gd name="T3" fmla="*/ 37 h 37"/>
                  <a:gd name="T4" fmla="*/ 0 w 34"/>
                  <a:gd name="T5" fmla="*/ 0 h 37"/>
                  <a:gd name="T6" fmla="*/ 34 w 34"/>
                  <a:gd name="T7" fmla="*/ 7 h 37"/>
                  <a:gd name="T8" fmla="*/ 34 w 34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7">
                    <a:moveTo>
                      <a:pt x="34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3"/>
                      <a:pt x="23" y="5"/>
                      <a:pt x="34" y="7"/>
                    </a:cubicBezTo>
                    <a:cubicBezTo>
                      <a:pt x="34" y="37"/>
                      <a:pt x="34" y="37"/>
                      <a:pt x="34" y="37"/>
                    </a:cubicBezTo>
                    <a:close/>
                  </a:path>
                </a:pathLst>
              </a:custGeom>
              <a:solidFill>
                <a:srgbClr val="00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0EFEAAC2-C395-57CB-505A-28F65DB0E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313" y="3965575"/>
                <a:ext cx="107950" cy="158750"/>
              </a:xfrm>
              <a:custGeom>
                <a:avLst/>
                <a:gdLst>
                  <a:gd name="T0" fmla="*/ 34 w 34"/>
                  <a:gd name="T1" fmla="*/ 50 h 50"/>
                  <a:gd name="T2" fmla="*/ 0 w 34"/>
                  <a:gd name="T3" fmla="*/ 50 h 50"/>
                  <a:gd name="T4" fmla="*/ 0 w 34"/>
                  <a:gd name="T5" fmla="*/ 0 h 50"/>
                  <a:gd name="T6" fmla="*/ 34 w 34"/>
                  <a:gd name="T7" fmla="*/ 12 h 50"/>
                  <a:gd name="T8" fmla="*/ 34 w 34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0">
                    <a:moveTo>
                      <a:pt x="34" y="50"/>
                    </a:moveTo>
                    <a:cubicBezTo>
                      <a:pt x="0" y="50"/>
                      <a:pt x="0" y="50"/>
                      <a:pt x="0" y="5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"/>
                      <a:pt x="22" y="9"/>
                      <a:pt x="34" y="12"/>
                    </a:cubicBezTo>
                    <a:cubicBezTo>
                      <a:pt x="34" y="50"/>
                      <a:pt x="34" y="50"/>
                      <a:pt x="34" y="50"/>
                    </a:cubicBezTo>
                    <a:close/>
                  </a:path>
                </a:pathLst>
              </a:custGeom>
              <a:solidFill>
                <a:srgbClr val="00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534C1DD8-1D16-CC2C-F517-35599D94F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700" y="3649663"/>
                <a:ext cx="762000" cy="357188"/>
              </a:xfrm>
              <a:custGeom>
                <a:avLst/>
                <a:gdLst>
                  <a:gd name="T0" fmla="*/ 30 w 239"/>
                  <a:gd name="T1" fmla="*/ 9 h 112"/>
                  <a:gd name="T2" fmla="*/ 23 w 239"/>
                  <a:gd name="T3" fmla="*/ 15 h 112"/>
                  <a:gd name="T4" fmla="*/ 208 w 239"/>
                  <a:gd name="T5" fmla="*/ 97 h 112"/>
                  <a:gd name="T6" fmla="*/ 239 w 239"/>
                  <a:gd name="T7" fmla="*/ 97 h 112"/>
                  <a:gd name="T8" fmla="*/ 239 w 239"/>
                  <a:gd name="T9" fmla="*/ 111 h 112"/>
                  <a:gd name="T10" fmla="*/ 208 w 239"/>
                  <a:gd name="T11" fmla="*/ 111 h 112"/>
                  <a:gd name="T12" fmla="*/ 101 w 239"/>
                  <a:gd name="T13" fmla="*/ 88 h 112"/>
                  <a:gd name="T14" fmla="*/ 13 w 239"/>
                  <a:gd name="T15" fmla="*/ 25 h 112"/>
                  <a:gd name="T16" fmla="*/ 13 w 239"/>
                  <a:gd name="T17" fmla="*/ 25 h 112"/>
                  <a:gd name="T18" fmla="*/ 6 w 239"/>
                  <a:gd name="T19" fmla="*/ 31 h 112"/>
                  <a:gd name="T20" fmla="*/ 0 w 239"/>
                  <a:gd name="T21" fmla="*/ 0 h 112"/>
                  <a:gd name="T22" fmla="*/ 30 w 239"/>
                  <a:gd name="T23" fmla="*/ 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9" h="112">
                    <a:moveTo>
                      <a:pt x="30" y="9"/>
                    </a:moveTo>
                    <a:cubicBezTo>
                      <a:pt x="23" y="15"/>
                      <a:pt x="23" y="15"/>
                      <a:pt x="23" y="15"/>
                    </a:cubicBezTo>
                    <a:cubicBezTo>
                      <a:pt x="73" y="68"/>
                      <a:pt x="138" y="97"/>
                      <a:pt x="208" y="97"/>
                    </a:cubicBezTo>
                    <a:cubicBezTo>
                      <a:pt x="239" y="97"/>
                      <a:pt x="239" y="97"/>
                      <a:pt x="239" y="97"/>
                    </a:cubicBezTo>
                    <a:cubicBezTo>
                      <a:pt x="239" y="111"/>
                      <a:pt x="239" y="111"/>
                      <a:pt x="239" y="111"/>
                    </a:cubicBezTo>
                    <a:cubicBezTo>
                      <a:pt x="208" y="111"/>
                      <a:pt x="208" y="111"/>
                      <a:pt x="208" y="111"/>
                    </a:cubicBezTo>
                    <a:cubicBezTo>
                      <a:pt x="208" y="111"/>
                      <a:pt x="154" y="112"/>
                      <a:pt x="101" y="88"/>
                    </a:cubicBezTo>
                    <a:cubicBezTo>
                      <a:pt x="68" y="72"/>
                      <a:pt x="38" y="52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0" y="9"/>
                      <a:pt x="30" y="9"/>
                      <a:pt x="30" y="9"/>
                    </a:cubicBez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8895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072B182-E777-AFB1-2F1C-553847E4940E}"/>
              </a:ext>
            </a:extLst>
          </p:cNvPr>
          <p:cNvSpPr txBox="1">
            <a:spLocks/>
          </p:cNvSpPr>
          <p:nvPr/>
        </p:nvSpPr>
        <p:spPr>
          <a:xfrm>
            <a:off x="2259697" y="229174"/>
            <a:ext cx="7765439" cy="649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RETOS PARA LA EMGIRS EP EN EL 2024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3F919E-B0BE-F9EC-868F-51CF7E98E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7036" r="42059" b="24262"/>
          <a:stretch/>
        </p:blipFill>
        <p:spPr bwMode="auto">
          <a:xfrm>
            <a:off x="9628094" y="6116800"/>
            <a:ext cx="2273093" cy="6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54">
            <a:extLst>
              <a:ext uri="{FF2B5EF4-FFF2-40B4-BE49-F238E27FC236}">
                <a16:creationId xmlns:a16="http://schemas.microsoft.com/office/drawing/2014/main" id="{5B158B62-AD29-6C16-AD6B-DDD9EF8C9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939" y="1173919"/>
            <a:ext cx="5061061" cy="469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Actualización del proyecto de ordenanza.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Construcción del cubeto 11 y piscina de almacenamiento de lixiviados.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Suscripción de Alianza Estratégica para la Construcción de Complejo Ambiental.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Apertura de los CEGAM: Quitumbe y Calderón.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Repotenciación de los 4 CEGAM: Eloy Alfaro, Tumbaco, La Delicia y Manuela Sáenz.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CF4B31D-E10D-9D87-939C-B654E37EFEEF}"/>
              </a:ext>
            </a:extLst>
          </p:cNvPr>
          <p:cNvSpPr/>
          <p:nvPr/>
        </p:nvSpPr>
        <p:spPr>
          <a:xfrm flipH="1">
            <a:off x="719091" y="1836860"/>
            <a:ext cx="64956" cy="3099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7072320-A448-2C6B-29DD-8EB0591E2EEC}"/>
              </a:ext>
            </a:extLst>
          </p:cNvPr>
          <p:cNvSpPr/>
          <p:nvPr/>
        </p:nvSpPr>
        <p:spPr>
          <a:xfrm flipH="1">
            <a:off x="6303145" y="1737606"/>
            <a:ext cx="64956" cy="3099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54">
            <a:extLst>
              <a:ext uri="{FF2B5EF4-FFF2-40B4-BE49-F238E27FC236}">
                <a16:creationId xmlns:a16="http://schemas.microsoft.com/office/drawing/2014/main" id="{C497F2C4-BE49-3E09-C65D-33C5BE8BE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46" y="878356"/>
            <a:ext cx="5061061" cy="58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pitchFamily="34" charset="0"/>
                <a:ea typeface="MS PGothic" panose="020B0600070205080204" pitchFamily="34" charset="-128"/>
              </a:defRPr>
            </a:lvl9pPr>
          </a:lstStyle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Apertura de un Eco-CEGAM y un nuevo CEGAM.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Implementación del proyecto de la Planta de Compostaje.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Construcción del sistema de conducción de descargas para el Troje IV Fase 3. 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Adquisición de nuevos tractocamiones que incluyen mantenimiento preventivo y correctivo.  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Construcción y Mejoramiento de la infraestructura de la plataforma de la ETS.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Apertura de nueva escombrera  en </a:t>
            </a:r>
            <a:r>
              <a:rPr lang="es-MX" altLang="es-E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Lumbisí</a:t>
            </a:r>
            <a:r>
              <a:rPr lang="es-MX" alt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  <a:p>
            <a:pPr marL="179388" indent="-17938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lang="es-MX" altLang="es-E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7FF19BC-1269-C99D-C76A-5CFFDA585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96481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001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DFE083F9-29A4-8BAB-C407-432DD967A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7036" r="42059" b="24262"/>
          <a:stretch/>
        </p:blipFill>
        <p:spPr bwMode="auto">
          <a:xfrm>
            <a:off x="7533186" y="5512778"/>
            <a:ext cx="4368001" cy="12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152546F-FCF6-F762-28E7-2092B0D9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3" y="5505270"/>
            <a:ext cx="4915965" cy="127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871547B4-B9FB-1303-F014-E2869DBE4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5229" y="1966408"/>
            <a:ext cx="5414254" cy="2351574"/>
          </a:xfrm>
          <a:prstGeom prst="rect">
            <a:avLst/>
          </a:prstGeom>
        </p:spPr>
      </p:pic>
      <p:grpSp>
        <p:nvGrpSpPr>
          <p:cNvPr id="2" name="Group 64">
            <a:extLst>
              <a:ext uri="{FF2B5EF4-FFF2-40B4-BE49-F238E27FC236}">
                <a16:creationId xmlns:a16="http://schemas.microsoft.com/office/drawing/2014/main" id="{0C45269D-B327-F5E3-5530-FB4A8F1F4D00}"/>
              </a:ext>
            </a:extLst>
          </p:cNvPr>
          <p:cNvGrpSpPr>
            <a:grpSpLocks/>
          </p:cNvGrpSpPr>
          <p:nvPr/>
        </p:nvGrpSpPr>
        <p:grpSpPr bwMode="auto">
          <a:xfrm>
            <a:off x="5833354" y="4246504"/>
            <a:ext cx="1281907" cy="380204"/>
            <a:chOff x="2315487" y="10721814"/>
            <a:chExt cx="2562325" cy="760759"/>
          </a:xfrm>
          <a:solidFill>
            <a:srgbClr val="E7205F"/>
          </a:solidFill>
        </p:grpSpPr>
        <p:sp>
          <p:nvSpPr>
            <p:cNvPr id="3" name="Freeform 312">
              <a:extLst>
                <a:ext uri="{FF2B5EF4-FFF2-40B4-BE49-F238E27FC236}">
                  <a16:creationId xmlns:a16="http://schemas.microsoft.com/office/drawing/2014/main" id="{2B7BFAAE-1B5B-39D3-3438-C3ABE57FD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5487" y="10726579"/>
              <a:ext cx="753625" cy="752824"/>
            </a:xfrm>
            <a:custGeom>
              <a:avLst/>
              <a:gdLst>
                <a:gd name="T0" fmla="*/ 101 w 185"/>
                <a:gd name="T1" fmla="*/ 72 h 185"/>
                <a:gd name="T2" fmla="*/ 106 w 185"/>
                <a:gd name="T3" fmla="*/ 67 h 185"/>
                <a:gd name="T4" fmla="*/ 113 w 185"/>
                <a:gd name="T5" fmla="*/ 67 h 185"/>
                <a:gd name="T6" fmla="*/ 113 w 185"/>
                <a:gd name="T7" fmla="*/ 54 h 185"/>
                <a:gd name="T8" fmla="*/ 102 w 185"/>
                <a:gd name="T9" fmla="*/ 54 h 185"/>
                <a:gd name="T10" fmla="*/ 84 w 185"/>
                <a:gd name="T11" fmla="*/ 71 h 185"/>
                <a:gd name="T12" fmla="*/ 84 w 185"/>
                <a:gd name="T13" fmla="*/ 80 h 185"/>
                <a:gd name="T14" fmla="*/ 75 w 185"/>
                <a:gd name="T15" fmla="*/ 80 h 185"/>
                <a:gd name="T16" fmla="*/ 75 w 185"/>
                <a:gd name="T17" fmla="*/ 92 h 185"/>
                <a:gd name="T18" fmla="*/ 84 w 185"/>
                <a:gd name="T19" fmla="*/ 92 h 185"/>
                <a:gd name="T20" fmla="*/ 84 w 185"/>
                <a:gd name="T21" fmla="*/ 130 h 185"/>
                <a:gd name="T22" fmla="*/ 101 w 185"/>
                <a:gd name="T23" fmla="*/ 130 h 185"/>
                <a:gd name="T24" fmla="*/ 101 w 185"/>
                <a:gd name="T25" fmla="*/ 92 h 185"/>
                <a:gd name="T26" fmla="*/ 112 w 185"/>
                <a:gd name="T27" fmla="*/ 92 h 185"/>
                <a:gd name="T28" fmla="*/ 113 w 185"/>
                <a:gd name="T29" fmla="*/ 80 h 185"/>
                <a:gd name="T30" fmla="*/ 101 w 185"/>
                <a:gd name="T31" fmla="*/ 80 h 185"/>
                <a:gd name="T32" fmla="*/ 101 w 185"/>
                <a:gd name="T33" fmla="*/ 72 h 185"/>
                <a:gd name="T34" fmla="*/ 92 w 185"/>
                <a:gd name="T35" fmla="*/ 0 h 185"/>
                <a:gd name="T36" fmla="*/ 0 w 185"/>
                <a:gd name="T37" fmla="*/ 92 h 185"/>
                <a:gd name="T38" fmla="*/ 92 w 185"/>
                <a:gd name="T39" fmla="*/ 185 h 185"/>
                <a:gd name="T40" fmla="*/ 185 w 185"/>
                <a:gd name="T41" fmla="*/ 92 h 185"/>
                <a:gd name="T42" fmla="*/ 92 w 185"/>
                <a:gd name="T43" fmla="*/ 0 h 185"/>
                <a:gd name="T44" fmla="*/ 92 w 185"/>
                <a:gd name="T45" fmla="*/ 177 h 185"/>
                <a:gd name="T46" fmla="*/ 8 w 185"/>
                <a:gd name="T47" fmla="*/ 92 h 185"/>
                <a:gd name="T48" fmla="*/ 92 w 185"/>
                <a:gd name="T49" fmla="*/ 8 h 185"/>
                <a:gd name="T50" fmla="*/ 177 w 185"/>
                <a:gd name="T51" fmla="*/ 92 h 185"/>
                <a:gd name="T52" fmla="*/ 92 w 185"/>
                <a:gd name="T53" fmla="*/ 177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5" h="185">
                  <a:moveTo>
                    <a:pt x="101" y="72"/>
                  </a:moveTo>
                  <a:cubicBezTo>
                    <a:pt x="101" y="69"/>
                    <a:pt x="101" y="67"/>
                    <a:pt x="106" y="67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02" y="54"/>
                    <a:pt x="102" y="54"/>
                    <a:pt x="102" y="54"/>
                  </a:cubicBezTo>
                  <a:cubicBezTo>
                    <a:pt x="89" y="54"/>
                    <a:pt x="84" y="61"/>
                    <a:pt x="84" y="7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5" y="92"/>
                    <a:pt x="75" y="92"/>
                    <a:pt x="75" y="92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4" y="130"/>
                    <a:pt x="84" y="130"/>
                    <a:pt x="84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80"/>
                    <a:pt x="113" y="80"/>
                    <a:pt x="113" y="80"/>
                  </a:cubicBezTo>
                  <a:cubicBezTo>
                    <a:pt x="101" y="80"/>
                    <a:pt x="101" y="80"/>
                    <a:pt x="101" y="80"/>
                  </a:cubicBezTo>
                  <a:lnTo>
                    <a:pt x="101" y="72"/>
                  </a:lnTo>
                  <a:close/>
                  <a:moveTo>
                    <a:pt x="92" y="0"/>
                  </a:moveTo>
                  <a:cubicBezTo>
                    <a:pt x="41" y="0"/>
                    <a:pt x="0" y="41"/>
                    <a:pt x="0" y="92"/>
                  </a:cubicBezTo>
                  <a:cubicBezTo>
                    <a:pt x="0" y="144"/>
                    <a:pt x="41" y="185"/>
                    <a:pt x="92" y="185"/>
                  </a:cubicBezTo>
                  <a:cubicBezTo>
                    <a:pt x="144" y="185"/>
                    <a:pt x="185" y="144"/>
                    <a:pt x="185" y="92"/>
                  </a:cubicBezTo>
                  <a:cubicBezTo>
                    <a:pt x="185" y="41"/>
                    <a:pt x="144" y="0"/>
                    <a:pt x="92" y="0"/>
                  </a:cubicBezTo>
                  <a:close/>
                  <a:moveTo>
                    <a:pt x="92" y="177"/>
                  </a:moveTo>
                  <a:cubicBezTo>
                    <a:pt x="46" y="177"/>
                    <a:pt x="8" y="139"/>
                    <a:pt x="8" y="92"/>
                  </a:cubicBezTo>
                  <a:cubicBezTo>
                    <a:pt x="8" y="46"/>
                    <a:pt x="46" y="8"/>
                    <a:pt x="92" y="8"/>
                  </a:cubicBezTo>
                  <a:cubicBezTo>
                    <a:pt x="139" y="8"/>
                    <a:pt x="177" y="46"/>
                    <a:pt x="177" y="92"/>
                  </a:cubicBezTo>
                  <a:cubicBezTo>
                    <a:pt x="177" y="139"/>
                    <a:pt x="139" y="177"/>
                    <a:pt x="92" y="177"/>
                  </a:cubicBezTo>
                  <a:close/>
                </a:path>
              </a:pathLst>
            </a:custGeom>
            <a:solidFill>
              <a:srgbClr val="1D4084"/>
            </a:solidFill>
            <a:ln>
              <a:solidFill>
                <a:srgbClr val="1D4184"/>
              </a:solidFill>
            </a:ln>
          </p:spPr>
          <p:txBody>
            <a:bodyPr lIns="34290" tIns="17145" rIns="34290" bIns="17145"/>
            <a:lstStyle/>
            <a:p>
              <a:pPr defTabSz="914217">
                <a:defRPr/>
              </a:pPr>
              <a:endParaRPr lang="en-US" sz="900" dirty="0">
                <a:latin typeface="Lato Light"/>
                <a:cs typeface="Lato Light"/>
              </a:endParaRPr>
            </a:p>
          </p:txBody>
        </p:sp>
        <p:sp>
          <p:nvSpPr>
            <p:cNvPr id="4" name="Freeform 317">
              <a:extLst>
                <a:ext uri="{FF2B5EF4-FFF2-40B4-BE49-F238E27FC236}">
                  <a16:creationId xmlns:a16="http://schemas.microsoft.com/office/drawing/2014/main" id="{FED26627-B0FE-E8B1-0F6D-5A029A7B5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4187" y="10721814"/>
              <a:ext cx="753625" cy="757590"/>
            </a:xfrm>
            <a:custGeom>
              <a:avLst/>
              <a:gdLst>
                <a:gd name="T0" fmla="*/ 59 w 185"/>
                <a:gd name="T1" fmla="*/ 126 h 186"/>
                <a:gd name="T2" fmla="*/ 76 w 185"/>
                <a:gd name="T3" fmla="*/ 126 h 186"/>
                <a:gd name="T4" fmla="*/ 76 w 185"/>
                <a:gd name="T5" fmla="*/ 80 h 186"/>
                <a:gd name="T6" fmla="*/ 59 w 185"/>
                <a:gd name="T7" fmla="*/ 80 h 186"/>
                <a:gd name="T8" fmla="*/ 59 w 185"/>
                <a:gd name="T9" fmla="*/ 126 h 186"/>
                <a:gd name="T10" fmla="*/ 67 w 185"/>
                <a:gd name="T11" fmla="*/ 59 h 186"/>
                <a:gd name="T12" fmla="*/ 59 w 185"/>
                <a:gd name="T13" fmla="*/ 67 h 186"/>
                <a:gd name="T14" fmla="*/ 67 w 185"/>
                <a:gd name="T15" fmla="*/ 76 h 186"/>
                <a:gd name="T16" fmla="*/ 76 w 185"/>
                <a:gd name="T17" fmla="*/ 67 h 186"/>
                <a:gd name="T18" fmla="*/ 67 w 185"/>
                <a:gd name="T19" fmla="*/ 59 h 186"/>
                <a:gd name="T20" fmla="*/ 115 w 185"/>
                <a:gd name="T21" fmla="*/ 80 h 186"/>
                <a:gd name="T22" fmla="*/ 101 w 185"/>
                <a:gd name="T23" fmla="*/ 88 h 186"/>
                <a:gd name="T24" fmla="*/ 101 w 185"/>
                <a:gd name="T25" fmla="*/ 80 h 186"/>
                <a:gd name="T26" fmla="*/ 84 w 185"/>
                <a:gd name="T27" fmla="*/ 80 h 186"/>
                <a:gd name="T28" fmla="*/ 84 w 185"/>
                <a:gd name="T29" fmla="*/ 126 h 186"/>
                <a:gd name="T30" fmla="*/ 101 w 185"/>
                <a:gd name="T31" fmla="*/ 126 h 186"/>
                <a:gd name="T32" fmla="*/ 101 w 185"/>
                <a:gd name="T33" fmla="*/ 101 h 186"/>
                <a:gd name="T34" fmla="*/ 108 w 185"/>
                <a:gd name="T35" fmla="*/ 93 h 186"/>
                <a:gd name="T36" fmla="*/ 114 w 185"/>
                <a:gd name="T37" fmla="*/ 101 h 186"/>
                <a:gd name="T38" fmla="*/ 114 w 185"/>
                <a:gd name="T39" fmla="*/ 126 h 186"/>
                <a:gd name="T40" fmla="*/ 130 w 185"/>
                <a:gd name="T41" fmla="*/ 126 h 186"/>
                <a:gd name="T42" fmla="*/ 130 w 185"/>
                <a:gd name="T43" fmla="*/ 101 h 186"/>
                <a:gd name="T44" fmla="*/ 115 w 185"/>
                <a:gd name="T45" fmla="*/ 80 h 186"/>
                <a:gd name="T46" fmla="*/ 92 w 185"/>
                <a:gd name="T47" fmla="*/ 0 h 186"/>
                <a:gd name="T48" fmla="*/ 0 w 185"/>
                <a:gd name="T49" fmla="*/ 93 h 186"/>
                <a:gd name="T50" fmla="*/ 92 w 185"/>
                <a:gd name="T51" fmla="*/ 186 h 186"/>
                <a:gd name="T52" fmla="*/ 185 w 185"/>
                <a:gd name="T53" fmla="*/ 93 h 186"/>
                <a:gd name="T54" fmla="*/ 92 w 185"/>
                <a:gd name="T55" fmla="*/ 0 h 186"/>
                <a:gd name="T56" fmla="*/ 92 w 185"/>
                <a:gd name="T57" fmla="*/ 177 h 186"/>
                <a:gd name="T58" fmla="*/ 8 w 185"/>
                <a:gd name="T59" fmla="*/ 93 h 186"/>
                <a:gd name="T60" fmla="*/ 92 w 185"/>
                <a:gd name="T61" fmla="*/ 8 h 186"/>
                <a:gd name="T62" fmla="*/ 177 w 185"/>
                <a:gd name="T63" fmla="*/ 93 h 186"/>
                <a:gd name="T64" fmla="*/ 92 w 185"/>
                <a:gd name="T65" fmla="*/ 17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5" h="186">
                  <a:moveTo>
                    <a:pt x="59" y="126"/>
                  </a:moveTo>
                  <a:cubicBezTo>
                    <a:pt x="76" y="126"/>
                    <a:pt x="76" y="126"/>
                    <a:pt x="76" y="126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126"/>
                  </a:lnTo>
                  <a:close/>
                  <a:moveTo>
                    <a:pt x="67" y="59"/>
                  </a:moveTo>
                  <a:cubicBezTo>
                    <a:pt x="62" y="59"/>
                    <a:pt x="59" y="63"/>
                    <a:pt x="59" y="67"/>
                  </a:cubicBezTo>
                  <a:cubicBezTo>
                    <a:pt x="59" y="72"/>
                    <a:pt x="62" y="76"/>
                    <a:pt x="67" y="76"/>
                  </a:cubicBezTo>
                  <a:cubicBezTo>
                    <a:pt x="72" y="76"/>
                    <a:pt x="76" y="72"/>
                    <a:pt x="76" y="67"/>
                  </a:cubicBezTo>
                  <a:cubicBezTo>
                    <a:pt x="76" y="63"/>
                    <a:pt x="72" y="59"/>
                    <a:pt x="67" y="59"/>
                  </a:cubicBezTo>
                  <a:close/>
                  <a:moveTo>
                    <a:pt x="115" y="80"/>
                  </a:moveTo>
                  <a:cubicBezTo>
                    <a:pt x="103" y="80"/>
                    <a:pt x="101" y="88"/>
                    <a:pt x="101" y="88"/>
                  </a:cubicBezTo>
                  <a:cubicBezTo>
                    <a:pt x="101" y="80"/>
                    <a:pt x="101" y="80"/>
                    <a:pt x="101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26"/>
                    <a:pt x="84" y="126"/>
                    <a:pt x="84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01"/>
                    <a:pt x="101" y="93"/>
                    <a:pt x="108" y="93"/>
                  </a:cubicBezTo>
                  <a:cubicBezTo>
                    <a:pt x="112" y="93"/>
                    <a:pt x="114" y="96"/>
                    <a:pt x="114" y="101"/>
                  </a:cubicBezTo>
                  <a:cubicBezTo>
                    <a:pt x="114" y="126"/>
                    <a:pt x="114" y="126"/>
                    <a:pt x="114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88"/>
                    <a:pt x="125" y="80"/>
                    <a:pt x="115" y="80"/>
                  </a:cubicBezTo>
                  <a:close/>
                  <a:moveTo>
                    <a:pt x="92" y="0"/>
                  </a:moveTo>
                  <a:cubicBezTo>
                    <a:pt x="41" y="0"/>
                    <a:pt x="0" y="41"/>
                    <a:pt x="0" y="93"/>
                  </a:cubicBezTo>
                  <a:cubicBezTo>
                    <a:pt x="0" y="144"/>
                    <a:pt x="41" y="186"/>
                    <a:pt x="92" y="186"/>
                  </a:cubicBezTo>
                  <a:cubicBezTo>
                    <a:pt x="144" y="186"/>
                    <a:pt x="185" y="144"/>
                    <a:pt x="185" y="93"/>
                  </a:cubicBezTo>
                  <a:cubicBezTo>
                    <a:pt x="185" y="41"/>
                    <a:pt x="144" y="0"/>
                    <a:pt x="92" y="0"/>
                  </a:cubicBezTo>
                  <a:close/>
                  <a:moveTo>
                    <a:pt x="92" y="177"/>
                  </a:moveTo>
                  <a:cubicBezTo>
                    <a:pt x="46" y="177"/>
                    <a:pt x="8" y="139"/>
                    <a:pt x="8" y="93"/>
                  </a:cubicBezTo>
                  <a:cubicBezTo>
                    <a:pt x="8" y="46"/>
                    <a:pt x="46" y="8"/>
                    <a:pt x="92" y="8"/>
                  </a:cubicBezTo>
                  <a:cubicBezTo>
                    <a:pt x="139" y="8"/>
                    <a:pt x="177" y="46"/>
                    <a:pt x="177" y="93"/>
                  </a:cubicBezTo>
                  <a:cubicBezTo>
                    <a:pt x="177" y="139"/>
                    <a:pt x="139" y="177"/>
                    <a:pt x="92" y="177"/>
                  </a:cubicBezTo>
                  <a:close/>
                </a:path>
              </a:pathLst>
            </a:custGeom>
            <a:solidFill>
              <a:srgbClr val="1D4084"/>
            </a:solidFill>
            <a:ln>
              <a:noFill/>
            </a:ln>
          </p:spPr>
          <p:txBody>
            <a:bodyPr lIns="34290" tIns="17145" rIns="34290" bIns="17145"/>
            <a:lstStyle/>
            <a:p>
              <a:pPr defTabSz="914217">
                <a:defRPr/>
              </a:pPr>
              <a:endParaRPr lang="en-US" sz="900" dirty="0">
                <a:latin typeface="Lato Light"/>
                <a:cs typeface="Lato Light"/>
              </a:endParaRPr>
            </a:p>
          </p:txBody>
        </p:sp>
        <p:grpSp>
          <p:nvGrpSpPr>
            <p:cNvPr id="6" name="Group 68">
              <a:extLst>
                <a:ext uri="{FF2B5EF4-FFF2-40B4-BE49-F238E27FC236}">
                  <a16:creationId xmlns:a16="http://schemas.microsoft.com/office/drawing/2014/main" id="{78A98113-E54F-E34E-AD52-B28EEBB402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5077" y="10726572"/>
              <a:ext cx="756797" cy="756001"/>
              <a:chOff x="7408025" y="7017253"/>
              <a:chExt cx="1340715" cy="1339305"/>
            </a:xfrm>
            <a:grpFill/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73B519F6-D539-A88C-C377-3AD175E52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2437" y="7467441"/>
                <a:ext cx="553714" cy="452999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16"/>
                  </a:cxn>
                  <a:cxn ang="0">
                    <a:pos x="243" y="7"/>
                  </a:cxn>
                  <a:cxn ang="0">
                    <a:pos x="249" y="4"/>
                  </a:cxn>
                  <a:cxn ang="0">
                    <a:pos x="232" y="29"/>
                  </a:cxn>
                  <a:cxn ang="0">
                    <a:pos x="226" y="33"/>
                  </a:cxn>
                  <a:cxn ang="0">
                    <a:pos x="226" y="33"/>
                  </a:cxn>
                  <a:cxn ang="0">
                    <a:pos x="256" y="25"/>
                  </a:cxn>
                  <a:cxn ang="0">
                    <a:pos x="256" y="25"/>
                  </a:cxn>
                  <a:cxn ang="0">
                    <a:pos x="238" y="45"/>
                  </a:cxn>
                  <a:cxn ang="0">
                    <a:pos x="230" y="52"/>
                  </a:cxn>
                  <a:cxn ang="0">
                    <a:pos x="228" y="85"/>
                  </a:cxn>
                  <a:cxn ang="0">
                    <a:pos x="125" y="202"/>
                  </a:cxn>
                  <a:cxn ang="0">
                    <a:pos x="50" y="205"/>
                  </a:cxn>
                  <a:cxn ang="0">
                    <a:pos x="19" y="195"/>
                  </a:cxn>
                  <a:cxn ang="0">
                    <a:pos x="5" y="187"/>
                  </a:cxn>
                  <a:cxn ang="0">
                    <a:pos x="0" y="184"/>
                  </a:cxn>
                  <a:cxn ang="0">
                    <a:pos x="17" y="185"/>
                  </a:cxn>
                  <a:cxn ang="0">
                    <a:pos x="32" y="183"/>
                  </a:cxn>
                  <a:cxn ang="0">
                    <a:pos x="63" y="172"/>
                  </a:cxn>
                  <a:cxn ang="0">
                    <a:pos x="78" y="162"/>
                  </a:cxn>
                  <a:cxn ang="0">
                    <a:pos x="62" y="160"/>
                  </a:cxn>
                  <a:cxn ang="0">
                    <a:pos x="29" y="126"/>
                  </a:cxn>
                  <a:cxn ang="0">
                    <a:pos x="52" y="125"/>
                  </a:cxn>
                  <a:cxn ang="0">
                    <a:pos x="35" y="118"/>
                  </a:cxn>
                  <a:cxn ang="0">
                    <a:pos x="10" y="73"/>
                  </a:cxn>
                  <a:cxn ang="0">
                    <a:pos x="16" y="76"/>
                  </a:cxn>
                  <a:cxn ang="0">
                    <a:pos x="27" y="79"/>
                  </a:cxn>
                  <a:cxn ang="0">
                    <a:pos x="34" y="79"/>
                  </a:cxn>
                  <a:cxn ang="0">
                    <a:pos x="33" y="79"/>
                  </a:cxn>
                  <a:cxn ang="0">
                    <a:pos x="24" y="71"/>
                  </a:cxn>
                  <a:cxn ang="0">
                    <a:pos x="12" y="23"/>
                  </a:cxn>
                  <a:cxn ang="0">
                    <a:pos x="18" y="10"/>
                  </a:cxn>
                  <a:cxn ang="0">
                    <a:pos x="18" y="10"/>
                  </a:cxn>
                  <a:cxn ang="0">
                    <a:pos x="23" y="15"/>
                  </a:cxn>
                  <a:cxn ang="0">
                    <a:pos x="38" y="30"/>
                  </a:cxn>
                  <a:cxn ang="0">
                    <a:pos x="103" y="61"/>
                  </a:cxn>
                  <a:cxn ang="0">
                    <a:pos x="126" y="64"/>
                  </a:cxn>
                  <a:cxn ang="0">
                    <a:pos x="126" y="40"/>
                  </a:cxn>
                  <a:cxn ang="0">
                    <a:pos x="156" y="4"/>
                  </a:cxn>
                  <a:cxn ang="0">
                    <a:pos x="168" y="1"/>
                  </a:cxn>
                  <a:cxn ang="0">
                    <a:pos x="174" y="0"/>
                  </a:cxn>
                </a:cxnLst>
                <a:rect l="0" t="0" r="r" b="b"/>
                <a:pathLst>
                  <a:path w="256" h="210">
                    <a:moveTo>
                      <a:pt x="174" y="0"/>
                    </a:moveTo>
                    <a:cubicBezTo>
                      <a:pt x="194" y="0"/>
                      <a:pt x="205" y="7"/>
                      <a:pt x="216" y="16"/>
                    </a:cubicBezTo>
                    <a:cubicBezTo>
                      <a:pt x="224" y="16"/>
                      <a:pt x="236" y="11"/>
                      <a:pt x="243" y="7"/>
                    </a:cubicBezTo>
                    <a:cubicBezTo>
                      <a:pt x="245" y="6"/>
                      <a:pt x="247" y="5"/>
                      <a:pt x="249" y="4"/>
                    </a:cubicBezTo>
                    <a:cubicBezTo>
                      <a:pt x="245" y="14"/>
                      <a:pt x="240" y="22"/>
                      <a:pt x="232" y="29"/>
                    </a:cubicBezTo>
                    <a:cubicBezTo>
                      <a:pt x="230" y="30"/>
                      <a:pt x="229" y="32"/>
                      <a:pt x="226" y="33"/>
                    </a:cubicBezTo>
                    <a:cubicBezTo>
                      <a:pt x="226" y="33"/>
                      <a:pt x="226" y="33"/>
                      <a:pt x="226" y="33"/>
                    </a:cubicBezTo>
                    <a:cubicBezTo>
                      <a:pt x="238" y="33"/>
                      <a:pt x="247" y="27"/>
                      <a:pt x="256" y="25"/>
                    </a:cubicBezTo>
                    <a:cubicBezTo>
                      <a:pt x="256" y="25"/>
                      <a:pt x="256" y="25"/>
                      <a:pt x="256" y="25"/>
                    </a:cubicBezTo>
                    <a:cubicBezTo>
                      <a:pt x="251" y="32"/>
                      <a:pt x="245" y="40"/>
                      <a:pt x="238" y="45"/>
                    </a:cubicBezTo>
                    <a:cubicBezTo>
                      <a:pt x="235" y="47"/>
                      <a:pt x="233" y="50"/>
                      <a:pt x="230" y="52"/>
                    </a:cubicBezTo>
                    <a:cubicBezTo>
                      <a:pt x="230" y="64"/>
                      <a:pt x="230" y="75"/>
                      <a:pt x="228" y="85"/>
                    </a:cubicBezTo>
                    <a:cubicBezTo>
                      <a:pt x="214" y="144"/>
                      <a:pt x="180" y="184"/>
                      <a:pt x="125" y="202"/>
                    </a:cubicBezTo>
                    <a:cubicBezTo>
                      <a:pt x="105" y="208"/>
                      <a:pt x="73" y="210"/>
                      <a:pt x="50" y="205"/>
                    </a:cubicBezTo>
                    <a:cubicBezTo>
                      <a:pt x="39" y="202"/>
                      <a:pt x="29" y="199"/>
                      <a:pt x="19" y="195"/>
                    </a:cubicBezTo>
                    <a:cubicBezTo>
                      <a:pt x="14" y="192"/>
                      <a:pt x="9" y="190"/>
                      <a:pt x="5" y="187"/>
                    </a:cubicBezTo>
                    <a:cubicBezTo>
                      <a:pt x="3" y="186"/>
                      <a:pt x="2" y="185"/>
                      <a:pt x="0" y="184"/>
                    </a:cubicBezTo>
                    <a:cubicBezTo>
                      <a:pt x="5" y="184"/>
                      <a:pt x="11" y="186"/>
                      <a:pt x="17" y="185"/>
                    </a:cubicBezTo>
                    <a:cubicBezTo>
                      <a:pt x="22" y="184"/>
                      <a:pt x="27" y="184"/>
                      <a:pt x="32" y="183"/>
                    </a:cubicBezTo>
                    <a:cubicBezTo>
                      <a:pt x="44" y="180"/>
                      <a:pt x="54" y="177"/>
                      <a:pt x="63" y="172"/>
                    </a:cubicBezTo>
                    <a:cubicBezTo>
                      <a:pt x="68" y="169"/>
                      <a:pt x="74" y="166"/>
                      <a:pt x="78" y="162"/>
                    </a:cubicBezTo>
                    <a:cubicBezTo>
                      <a:pt x="72" y="162"/>
                      <a:pt x="66" y="161"/>
                      <a:pt x="62" y="160"/>
                    </a:cubicBezTo>
                    <a:cubicBezTo>
                      <a:pt x="45" y="154"/>
                      <a:pt x="35" y="143"/>
                      <a:pt x="29" y="126"/>
                    </a:cubicBezTo>
                    <a:cubicBezTo>
                      <a:pt x="34" y="127"/>
                      <a:pt x="49" y="128"/>
                      <a:pt x="52" y="125"/>
                    </a:cubicBezTo>
                    <a:cubicBezTo>
                      <a:pt x="46" y="125"/>
                      <a:pt x="39" y="121"/>
                      <a:pt x="35" y="118"/>
                    </a:cubicBezTo>
                    <a:cubicBezTo>
                      <a:pt x="21" y="109"/>
                      <a:pt x="10" y="95"/>
                      <a:pt x="10" y="73"/>
                    </a:cubicBezTo>
                    <a:cubicBezTo>
                      <a:pt x="12" y="74"/>
                      <a:pt x="14" y="75"/>
                      <a:pt x="16" y="76"/>
                    </a:cubicBezTo>
                    <a:cubicBezTo>
                      <a:pt x="19" y="77"/>
                      <a:pt x="22" y="78"/>
                      <a:pt x="27" y="79"/>
                    </a:cubicBezTo>
                    <a:cubicBezTo>
                      <a:pt x="28" y="79"/>
                      <a:pt x="32" y="80"/>
                      <a:pt x="34" y="79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1" y="76"/>
                      <a:pt x="26" y="74"/>
                      <a:pt x="24" y="71"/>
                    </a:cubicBezTo>
                    <a:cubicBezTo>
                      <a:pt x="15" y="60"/>
                      <a:pt x="7" y="43"/>
                      <a:pt x="12" y="23"/>
                    </a:cubicBezTo>
                    <a:cubicBezTo>
                      <a:pt x="13" y="18"/>
                      <a:pt x="15" y="14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9" y="12"/>
                      <a:pt x="21" y="13"/>
                      <a:pt x="23" y="15"/>
                    </a:cubicBezTo>
                    <a:cubicBezTo>
                      <a:pt x="27" y="21"/>
                      <a:pt x="33" y="26"/>
                      <a:pt x="38" y="30"/>
                    </a:cubicBezTo>
                    <a:cubicBezTo>
                      <a:pt x="57" y="45"/>
                      <a:pt x="75" y="54"/>
                      <a:pt x="103" y="61"/>
                    </a:cubicBezTo>
                    <a:cubicBezTo>
                      <a:pt x="110" y="63"/>
                      <a:pt x="118" y="64"/>
                      <a:pt x="126" y="64"/>
                    </a:cubicBezTo>
                    <a:cubicBezTo>
                      <a:pt x="124" y="57"/>
                      <a:pt x="124" y="46"/>
                      <a:pt x="126" y="40"/>
                    </a:cubicBezTo>
                    <a:cubicBezTo>
                      <a:pt x="131" y="23"/>
                      <a:pt x="141" y="11"/>
                      <a:pt x="156" y="4"/>
                    </a:cubicBezTo>
                    <a:cubicBezTo>
                      <a:pt x="160" y="3"/>
                      <a:pt x="164" y="2"/>
                      <a:pt x="168" y="1"/>
                    </a:cubicBezTo>
                    <a:cubicBezTo>
                      <a:pt x="170" y="1"/>
                      <a:pt x="172" y="0"/>
                      <a:pt x="174" y="0"/>
                    </a:cubicBezTo>
                  </a:path>
                </a:pathLst>
              </a:custGeom>
              <a:solidFill>
                <a:srgbClr val="1D40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217">
                  <a:defRPr/>
                </a:pPr>
                <a:endParaRPr lang="en-US" sz="900" dirty="0">
                  <a:latin typeface="Lato Light"/>
                  <a:cs typeface="Lato Light"/>
                </a:endParaRPr>
              </a:p>
            </p:txBody>
          </p:sp>
          <p:sp>
            <p:nvSpPr>
              <p:cNvPr id="9" name="Oval 74">
                <a:extLst>
                  <a:ext uri="{FF2B5EF4-FFF2-40B4-BE49-F238E27FC236}">
                    <a16:creationId xmlns:a16="http://schemas.microsoft.com/office/drawing/2014/main" id="{B2FBCECF-406A-EB5D-4528-98C08A0785E5}"/>
                  </a:ext>
                </a:extLst>
              </p:cNvPr>
              <p:cNvSpPr/>
              <p:nvPr/>
            </p:nvSpPr>
            <p:spPr>
              <a:xfrm>
                <a:off x="7408018" y="7017255"/>
                <a:ext cx="1340715" cy="1339303"/>
              </a:xfrm>
              <a:prstGeom prst="ellipse">
                <a:avLst/>
              </a:prstGeom>
              <a:noFill/>
              <a:ln w="28575" cmpd="sng">
                <a:solidFill>
                  <a:srgbClr val="1D418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17">
                  <a:defRPr/>
                </a:pPr>
                <a:endParaRPr lang="en-US" sz="2200" dirty="0">
                  <a:solidFill>
                    <a:schemeClr val="tx1"/>
                  </a:solidFill>
                  <a:cs typeface="Lato Light"/>
                </a:endParaRPr>
              </a:p>
            </p:txBody>
          </p:sp>
        </p:grp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8320660-03B3-5D58-9DBF-26DECBFBB2B1}"/>
              </a:ext>
            </a:extLst>
          </p:cNvPr>
          <p:cNvGrpSpPr/>
          <p:nvPr/>
        </p:nvGrpSpPr>
        <p:grpSpPr>
          <a:xfrm>
            <a:off x="1902340" y="2347554"/>
            <a:ext cx="1666959" cy="1683144"/>
            <a:chOff x="2330506" y="2581359"/>
            <a:chExt cx="1666959" cy="1683144"/>
          </a:xfrm>
        </p:grpSpPr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id="{7FAD7E6D-F8BE-C3D4-A6F2-7A7E47D4A563}"/>
                </a:ext>
              </a:extLst>
            </p:cNvPr>
            <p:cNvSpPr/>
            <p:nvPr/>
          </p:nvSpPr>
          <p:spPr>
            <a:xfrm>
              <a:off x="2330506" y="2581359"/>
              <a:ext cx="1666959" cy="1683144"/>
            </a:xfrm>
            <a:prstGeom prst="roundRect">
              <a:avLst/>
            </a:prstGeom>
            <a:noFill/>
            <a:ln>
              <a:solidFill>
                <a:srgbClr val="1575B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20" name="Imagen 19" descr="Código QR&#10;&#10;Descripción generada automáticamente">
              <a:extLst>
                <a:ext uri="{FF2B5EF4-FFF2-40B4-BE49-F238E27FC236}">
                  <a16:creationId xmlns:a16="http://schemas.microsoft.com/office/drawing/2014/main" id="{9319E132-A932-FDA4-F3A1-01E716195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" t="9826" r="7631" b="9597"/>
            <a:stretch/>
          </p:blipFill>
          <p:spPr>
            <a:xfrm>
              <a:off x="2435704" y="2727016"/>
              <a:ext cx="1464658" cy="1408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5760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AE56C743-AD89-4B3C-9A03-0FDBF490F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DE5E5232-1F4D-4C15-8D4E-4FFB3C823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7745" y="5892185"/>
            <a:ext cx="2527829" cy="735890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EF7A2D91-C715-D25C-ECF5-FE1552A278BD}"/>
              </a:ext>
            </a:extLst>
          </p:cNvPr>
          <p:cNvGraphicFramePr>
            <a:graphicFrameLocks noGrp="1"/>
          </p:cNvGraphicFramePr>
          <p:nvPr/>
        </p:nvGraphicFramePr>
        <p:xfrm>
          <a:off x="604635" y="816567"/>
          <a:ext cx="5789093" cy="4595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9794">
                  <a:extLst>
                    <a:ext uri="{9D8B030D-6E8A-4147-A177-3AD203B41FA5}">
                      <a16:colId xmlns:a16="http://schemas.microsoft.com/office/drawing/2014/main" val="3784607556"/>
                    </a:ext>
                  </a:extLst>
                </a:gridCol>
                <a:gridCol w="2089299">
                  <a:extLst>
                    <a:ext uri="{9D8B030D-6E8A-4147-A177-3AD203B41FA5}">
                      <a16:colId xmlns:a16="http://schemas.microsoft.com/office/drawing/2014/main" val="2341059834"/>
                    </a:ext>
                  </a:extLst>
                </a:gridCol>
              </a:tblGrid>
              <a:tr h="574452"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</a:endParaRPr>
                    </a:p>
                    <a:p>
                      <a:pPr algn="ctr"/>
                      <a:r>
                        <a:rPr lang="es-EC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TEMA EVALUADO</a:t>
                      </a:r>
                      <a:endParaRPr lang="es-EC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</a:endParaRPr>
                    </a:p>
                    <a:p>
                      <a:pPr algn="ctr"/>
                      <a:r>
                        <a:rPr lang="es-EC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CALIFIFACIÓN</a:t>
                      </a:r>
                      <a:endParaRPr lang="es-EC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9310627"/>
                  </a:ext>
                </a:extLst>
              </a:tr>
              <a:tr h="574452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RESPONSABILIDAD SOCIAL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263F8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 4.71</a:t>
                      </a:r>
                      <a:endParaRPr lang="es-EC" sz="1600" b="1" dirty="0">
                        <a:solidFill>
                          <a:srgbClr val="263F8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1028753"/>
                  </a:ext>
                </a:extLst>
              </a:tr>
              <a:tr h="574452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ECOCENTRO Y CENTROS DE EDUCACIÓN Y GESTIÓN AMBIENTAL</a:t>
                      </a:r>
                    </a:p>
                    <a:p>
                      <a:pPr algn="ctr"/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 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263F8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 5.00</a:t>
                      </a:r>
                      <a:endParaRPr lang="es-EC" sz="1600" b="1" dirty="0">
                        <a:solidFill>
                          <a:srgbClr val="263F8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1563563"/>
                  </a:ext>
                </a:extLst>
              </a:tr>
              <a:tr h="574452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GESTION REALIZADA EN ESTACIONES DE TRANSFERENCIA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263F8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2122042"/>
                  </a:ext>
                </a:extLst>
              </a:tr>
              <a:tr h="574452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GESTION REALIZADA EN EL RELLENO SANITARIO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263F8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 4.71</a:t>
                      </a:r>
                      <a:endParaRPr lang="es-EC" sz="1600" b="1" dirty="0">
                        <a:solidFill>
                          <a:srgbClr val="263F8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5714039"/>
                  </a:ext>
                </a:extLst>
              </a:tr>
              <a:tr h="574452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GESTION REALIZADA EN ESCOMBRERAS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263F8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5.00</a:t>
                      </a:r>
                      <a:endParaRPr lang="es-EC" sz="1600" b="1" dirty="0">
                        <a:solidFill>
                          <a:srgbClr val="263F8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7710486"/>
                  </a:ext>
                </a:extLst>
              </a:tr>
              <a:tr h="574452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GESTIÓN REALIZADA PARA EL NUEVO COMPLEJO AMBIENTAL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263F8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 5.00</a:t>
                      </a:r>
                      <a:endParaRPr lang="es-EC" sz="1600" b="1" dirty="0">
                        <a:solidFill>
                          <a:srgbClr val="263F8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8812299"/>
                  </a:ext>
                </a:extLst>
              </a:tr>
              <a:tr h="574452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PROMEDIO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263F8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</a:rPr>
                        <a:t>😊 </a:t>
                      </a:r>
                      <a:r>
                        <a:rPr lang="es-EC" sz="1600" b="1" u="sng" dirty="0">
                          <a:solidFill>
                            <a:srgbClr val="263F8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4.90/5</a:t>
                      </a:r>
                      <a:r>
                        <a:rPr lang="es-EC" sz="1600" b="1" dirty="0">
                          <a:solidFill>
                            <a:srgbClr val="263F8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5389495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27AD23C5-9CD3-2D9A-B530-D4B9A6058496}"/>
              </a:ext>
            </a:extLst>
          </p:cNvPr>
          <p:cNvSpPr txBox="1"/>
          <p:nvPr/>
        </p:nvSpPr>
        <p:spPr>
          <a:xfrm>
            <a:off x="1141481" y="256579"/>
            <a:ext cx="4793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s-MX" sz="2400" b="1" dirty="0">
                <a:solidFill>
                  <a:srgbClr val="263F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/>
              </a:rPr>
              <a:t>RESULTADOS DE EVALUACIÓN 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0663A816-B2A0-9D9F-A6F7-EBBB4B09380B}"/>
              </a:ext>
            </a:extLst>
          </p:cNvPr>
          <p:cNvSpPr/>
          <p:nvPr/>
        </p:nvSpPr>
        <p:spPr>
          <a:xfrm>
            <a:off x="6579925" y="1308296"/>
            <a:ext cx="661182" cy="6330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155CF84-EC6B-533A-9EA7-D6E4BA302ACF}"/>
              </a:ext>
            </a:extLst>
          </p:cNvPr>
          <p:cNvSpPr txBox="1"/>
          <p:nvPr/>
        </p:nvSpPr>
        <p:spPr>
          <a:xfrm>
            <a:off x="7261296" y="1035626"/>
            <a:ext cx="46631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dirty="0">
                <a:solidFill>
                  <a:srgbClr val="263F86"/>
                </a:solidFill>
                <a:latin typeface="Montserrat" panose="00000500000000000000" pitchFamily="2" charset="0"/>
              </a:rPr>
              <a:t>Se conoce que se asignó los fondos de compensación a la cta. destinada, sin embargo, dichos fondos no fueron entregados en su totalidad para ejecutarlos.</a:t>
            </a:r>
            <a:endParaRPr lang="es-EC" dirty="0">
              <a:solidFill>
                <a:srgbClr val="263F86"/>
              </a:solidFill>
            </a:endParaRPr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D48CCA85-5703-FB2A-A032-122A75116F14}"/>
              </a:ext>
            </a:extLst>
          </p:cNvPr>
          <p:cNvSpPr/>
          <p:nvPr/>
        </p:nvSpPr>
        <p:spPr>
          <a:xfrm>
            <a:off x="6600114" y="3238628"/>
            <a:ext cx="661182" cy="6330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D7DB833-58E8-0BDF-1207-1813C030B2D1}"/>
              </a:ext>
            </a:extLst>
          </p:cNvPr>
          <p:cNvSpPr txBox="1"/>
          <p:nvPr/>
        </p:nvSpPr>
        <p:spPr>
          <a:xfrm>
            <a:off x="7350369" y="3238628"/>
            <a:ext cx="4574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dirty="0">
                <a:solidFill>
                  <a:srgbClr val="263F86"/>
                </a:solidFill>
                <a:latin typeface="Montserrat" panose="00000500000000000000" pitchFamily="2" charset="0"/>
              </a:rPr>
              <a:t>No se evidenció gestión en el período de enero a mayo 2023.</a:t>
            </a:r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6E9A49DA-E8B2-FC49-7A59-6515C87E9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1890" y="4327919"/>
            <a:ext cx="3862852" cy="386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32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FE083F9-29A4-8BAB-C407-432DD967A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7036" r="42059" b="24262"/>
          <a:stretch/>
        </p:blipFill>
        <p:spPr bwMode="auto">
          <a:xfrm>
            <a:off x="9628094" y="6116800"/>
            <a:ext cx="2273093" cy="6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39" y="1484930"/>
            <a:ext cx="8814383" cy="3448811"/>
          </a:xfrm>
          <a:prstGeom prst="rect">
            <a:avLst/>
          </a:prstGeom>
        </p:spPr>
      </p:pic>
      <p:sp>
        <p:nvSpPr>
          <p:cNvPr id="19" name="13 CuadroTexto">
            <a:extLst>
              <a:ext uri="{FF2B5EF4-FFF2-40B4-BE49-F238E27FC236}">
                <a16:creationId xmlns:a16="http://schemas.microsoft.com/office/drawing/2014/main" id="{32136C7A-0CB2-AB28-9775-4F14F1215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39" y="4520807"/>
            <a:ext cx="2425656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2500"/>
              </a:lnSpc>
              <a:spcBef>
                <a:spcPct val="0"/>
              </a:spcBef>
              <a:buNone/>
              <a:defRPr/>
            </a:pPr>
            <a:r>
              <a:rPr lang="es-E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ea typeface="+mj-ea"/>
                <a:cs typeface="+mj-cs"/>
              </a:rPr>
              <a:t>MAYO 2024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67C4DBE-4227-6219-DE9D-92BCDE5E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10680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693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3056" cy="68585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21013E9-7824-49D2-A025-E31D5A184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97" y="4334065"/>
            <a:ext cx="3829403" cy="10686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A4FD01D-05F1-45C2-AA77-395B35D7DF66}"/>
              </a:ext>
            </a:extLst>
          </p:cNvPr>
          <p:cNvSpPr txBox="1"/>
          <p:nvPr/>
        </p:nvSpPr>
        <p:spPr>
          <a:xfrm>
            <a:off x="1246800" y="2774357"/>
            <a:ext cx="969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>
                <a:solidFill>
                  <a:srgbClr val="233779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Tenemos la responsabilidad de Gestionar y disponer los residuos sólidos generados en el Distrito Metropolitano de Quito por medio de sus frentes operativos: Relleno Sanitario de El Inga, Estaciones de Transferencia Norte y Sur, </a:t>
            </a:r>
            <a:r>
              <a:rPr lang="es-MX" dirty="0">
                <a:solidFill>
                  <a:srgbClr val="233779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MX" sz="1800" dirty="0">
                <a:solidFill>
                  <a:srgbClr val="233779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scombreras Autorizadas, Planta de Tratamiento de Desechos Sanitarios, </a:t>
            </a:r>
            <a:r>
              <a:rPr lang="es-MX" sz="1800" dirty="0" err="1">
                <a:solidFill>
                  <a:srgbClr val="233779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Ecocentros</a:t>
            </a:r>
            <a:r>
              <a:rPr lang="es-MX" sz="1800" dirty="0">
                <a:solidFill>
                  <a:srgbClr val="233779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Centros de Educaci</a:t>
            </a:r>
            <a:r>
              <a:rPr lang="es-MX" dirty="0">
                <a:solidFill>
                  <a:srgbClr val="233779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ón y Gestión Ambiental (CEGAM).</a:t>
            </a:r>
            <a:endParaRPr lang="es-EC" dirty="0">
              <a:solidFill>
                <a:srgbClr val="233779"/>
              </a:solidFill>
              <a:latin typeface="Montserrat" pitchFamily="2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AFC7B52-2755-4018-BE80-AAB15159F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536" y="4622512"/>
            <a:ext cx="4587753" cy="32446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3CD5E9-01A2-42AB-9DC4-7BA69B4D0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47" y="300428"/>
            <a:ext cx="89535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48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9C4000A0-229C-480E-04C8-51E54A2AC1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r="3888"/>
          <a:stretch/>
        </p:blipFill>
        <p:spPr>
          <a:xfrm>
            <a:off x="5831056" y="1308201"/>
            <a:ext cx="3712268" cy="5031050"/>
          </a:xfrm>
        </p:spPr>
      </p:pic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A232A4BD-C860-35E9-FAC2-DCD8A3A2B0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" b="6069"/>
          <a:stretch/>
        </p:blipFill>
        <p:spPr>
          <a:xfrm>
            <a:off x="9648365" y="2339745"/>
            <a:ext cx="1905919" cy="2093204"/>
          </a:xfrm>
        </p:spPr>
      </p:pic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12BFAE3B-8B69-A403-F766-0B13F8641A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" b="6069"/>
          <a:stretch/>
        </p:blipFill>
        <p:spPr>
          <a:xfrm>
            <a:off x="11763603" y="2339745"/>
            <a:ext cx="1905919" cy="2093204"/>
          </a:xfrm>
        </p:spPr>
      </p:pic>
      <p:pic>
        <p:nvPicPr>
          <p:cNvPr id="16" name="Marcador de posición de imagen 15" descr="Imagen que contiene exterior, camino, persona, hombre&#10;&#10;Descripción generada automáticamente">
            <a:extLst>
              <a:ext uri="{FF2B5EF4-FFF2-40B4-BE49-F238E27FC236}">
                <a16:creationId xmlns:a16="http://schemas.microsoft.com/office/drawing/2014/main" id="{9EAC96B0-336B-4EF9-7E3E-7EC0CAF5F7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" b="4652"/>
          <a:stretch>
            <a:fillRect/>
          </a:stretch>
        </p:blipFill>
        <p:spPr>
          <a:xfrm>
            <a:off x="13878841" y="2339745"/>
            <a:ext cx="1905919" cy="2093204"/>
          </a:xfrm>
        </p:spPr>
      </p:pic>
      <p:pic>
        <p:nvPicPr>
          <p:cNvPr id="18" name="Marcador de posición de imagen 17" descr="Imagen que contiene exterior, edificio, moto, parado&#10;&#10;Descripción generada automáticamente">
            <a:extLst>
              <a:ext uri="{FF2B5EF4-FFF2-40B4-BE49-F238E27FC236}">
                <a16:creationId xmlns:a16="http://schemas.microsoft.com/office/drawing/2014/main" id="{B7ED8E2D-0F2D-203D-0B8E-C9FDB3E8DE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6" r="19626"/>
          <a:stretch>
            <a:fillRect/>
          </a:stretch>
        </p:blipFill>
        <p:spPr>
          <a:xfrm>
            <a:off x="15994079" y="2339745"/>
            <a:ext cx="1905919" cy="2093204"/>
          </a:xfr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A4750AE-F614-3579-5872-82CCF64B2A87}"/>
              </a:ext>
            </a:extLst>
          </p:cNvPr>
          <p:cNvSpPr txBox="1"/>
          <p:nvPr/>
        </p:nvSpPr>
        <p:spPr>
          <a:xfrm>
            <a:off x="6217673" y="4647472"/>
            <a:ext cx="1975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ESTACIÓN DE TRANSFERENCIA NORTE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670595-08B7-CB6B-E62A-05E771632270}"/>
              </a:ext>
            </a:extLst>
          </p:cNvPr>
          <p:cNvSpPr txBox="1"/>
          <p:nvPr/>
        </p:nvSpPr>
        <p:spPr>
          <a:xfrm>
            <a:off x="9752643" y="3974874"/>
            <a:ext cx="1801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ESTACIÓN DE TRANSFERENCIA SUR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2E1BFB-7042-E48E-594C-8E2B6791EED3}"/>
              </a:ext>
            </a:extLst>
          </p:cNvPr>
          <p:cNvSpPr txBox="1"/>
          <p:nvPr/>
        </p:nvSpPr>
        <p:spPr>
          <a:xfrm>
            <a:off x="11810638" y="3889829"/>
            <a:ext cx="1801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ESTACIONES DE TRANSFERENCIA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FE13CC-1ADD-C0FE-5E0E-B69D9244FA3E}"/>
              </a:ext>
            </a:extLst>
          </p:cNvPr>
          <p:cNvSpPr txBox="1"/>
          <p:nvPr/>
        </p:nvSpPr>
        <p:spPr>
          <a:xfrm>
            <a:off x="13983119" y="3974874"/>
            <a:ext cx="18016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Básculas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9F2FC1-6494-8078-E707-03F432D7C090}"/>
              </a:ext>
            </a:extLst>
          </p:cNvPr>
          <p:cNvSpPr txBox="1"/>
          <p:nvPr/>
        </p:nvSpPr>
        <p:spPr>
          <a:xfrm>
            <a:off x="16098357" y="3974874"/>
            <a:ext cx="1801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Operación directa de la ETS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FAE8058-7E8D-E7E9-5DC8-351C3A19E058}"/>
              </a:ext>
            </a:extLst>
          </p:cNvPr>
          <p:cNvCxnSpPr>
            <a:cxnSpLocks/>
          </p:cNvCxnSpPr>
          <p:nvPr/>
        </p:nvCxnSpPr>
        <p:spPr>
          <a:xfrm>
            <a:off x="660400" y="745121"/>
            <a:ext cx="0" cy="5795526"/>
          </a:xfrm>
          <a:prstGeom prst="line">
            <a:avLst/>
          </a:prstGeom>
          <a:ln>
            <a:solidFill>
              <a:srgbClr val="1D41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>
            <a:hlinkClick r:id="" action="ppaction://noaction"/>
            <a:extLst>
              <a:ext uri="{FF2B5EF4-FFF2-40B4-BE49-F238E27FC236}">
                <a16:creationId xmlns:a16="http://schemas.microsoft.com/office/drawing/2014/main" id="{49D48CE7-7D8E-CCEF-02DA-8375B3FF4BDF}"/>
              </a:ext>
            </a:extLst>
          </p:cNvPr>
          <p:cNvSpPr/>
          <p:nvPr/>
        </p:nvSpPr>
        <p:spPr>
          <a:xfrm>
            <a:off x="474134" y="546155"/>
            <a:ext cx="372532" cy="372532"/>
          </a:xfrm>
          <a:prstGeom prst="ellipse">
            <a:avLst/>
          </a:prstGeom>
          <a:solidFill>
            <a:srgbClr val="E7373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Oval 88">
            <a:hlinkClick r:id="" action="ppaction://noaction"/>
            <a:extLst>
              <a:ext uri="{FF2B5EF4-FFF2-40B4-BE49-F238E27FC236}">
                <a16:creationId xmlns:a16="http://schemas.microsoft.com/office/drawing/2014/main" id="{819310AF-4F33-228C-AA10-86FA5C14EF07}"/>
              </a:ext>
            </a:extLst>
          </p:cNvPr>
          <p:cNvSpPr/>
          <p:nvPr/>
        </p:nvSpPr>
        <p:spPr>
          <a:xfrm>
            <a:off x="571500" y="1808926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hlinkClick r:id="" action="ppaction://noaction"/>
            <a:extLst>
              <a:ext uri="{FF2B5EF4-FFF2-40B4-BE49-F238E27FC236}">
                <a16:creationId xmlns:a16="http://schemas.microsoft.com/office/drawing/2014/main" id="{10D3A0AE-A99A-A861-BF8F-874C2D5D9C10}"/>
              </a:ext>
            </a:extLst>
          </p:cNvPr>
          <p:cNvSpPr/>
          <p:nvPr/>
        </p:nvSpPr>
        <p:spPr>
          <a:xfrm>
            <a:off x="571500" y="2963577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hlinkClick r:id="" action="ppaction://noaction"/>
            <a:extLst>
              <a:ext uri="{FF2B5EF4-FFF2-40B4-BE49-F238E27FC236}">
                <a16:creationId xmlns:a16="http://schemas.microsoft.com/office/drawing/2014/main" id="{E6EEF30B-FEFE-4578-0D40-999D04295224}"/>
              </a:ext>
            </a:extLst>
          </p:cNvPr>
          <p:cNvSpPr/>
          <p:nvPr/>
        </p:nvSpPr>
        <p:spPr>
          <a:xfrm>
            <a:off x="571500" y="4139744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hlinkClick r:id="" action="ppaction://noaction"/>
            <a:extLst>
              <a:ext uri="{FF2B5EF4-FFF2-40B4-BE49-F238E27FC236}">
                <a16:creationId xmlns:a16="http://schemas.microsoft.com/office/drawing/2014/main" id="{2DC64003-85DE-7E12-B1EC-A128B2D25B91}"/>
              </a:ext>
            </a:extLst>
          </p:cNvPr>
          <p:cNvSpPr/>
          <p:nvPr/>
        </p:nvSpPr>
        <p:spPr>
          <a:xfrm>
            <a:off x="571500" y="5208337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E19CDB6-2DBC-FDB9-808B-3AA8006B8B7A}"/>
              </a:ext>
            </a:extLst>
          </p:cNvPr>
          <p:cNvSpPr txBox="1"/>
          <p:nvPr/>
        </p:nvSpPr>
        <p:spPr>
          <a:xfrm>
            <a:off x="1382129" y="1813842"/>
            <a:ext cx="4523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ESTACIÓN DE </a:t>
            </a:r>
            <a:r>
              <a:rPr lang="es-EC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TRANSFERENCIA</a:t>
            </a:r>
            <a:r>
              <a:rPr lang="en-US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NORTE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2EEDFE7-E0F1-84E0-06D1-CFF92BAF6AC1}"/>
              </a:ext>
            </a:extLst>
          </p:cNvPr>
          <p:cNvSpPr txBox="1"/>
          <p:nvPr/>
        </p:nvSpPr>
        <p:spPr>
          <a:xfrm>
            <a:off x="1419655" y="2951111"/>
            <a:ext cx="3892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Las estaciones de transferencia son instalaciones intermedias en el proceso de gestión de residuos sólidos.</a:t>
            </a:r>
          </a:p>
          <a:p>
            <a:endParaRPr lang="es-EC" dirty="0">
              <a:solidFill>
                <a:srgbClr val="1D408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s-EC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Transportado</a:t>
            </a:r>
            <a:r>
              <a:rPr lang="en-US" b="1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394.876 Tn.</a:t>
            </a:r>
          </a:p>
          <a:p>
            <a:r>
              <a:rPr lang="es-EC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Reciclado</a:t>
            </a:r>
            <a:r>
              <a:rPr lang="en-US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</a:t>
            </a:r>
            <a:r>
              <a:rPr lang="en-US" b="1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5.563 Tn.</a:t>
            </a:r>
          </a:p>
          <a:p>
            <a:r>
              <a:rPr lang="en-US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pic>
        <p:nvPicPr>
          <p:cNvPr id="20" name="Imagen 19" descr="Texto&#10;&#10;Descripción generada automáticamente con confianza media">
            <a:extLst>
              <a:ext uri="{FF2B5EF4-FFF2-40B4-BE49-F238E27FC236}">
                <a16:creationId xmlns:a16="http://schemas.microsoft.com/office/drawing/2014/main" id="{C4FAA520-C515-3FA4-C44F-D767C0EBA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11" y="366570"/>
            <a:ext cx="7276672" cy="941687"/>
          </a:xfrm>
          <a:prstGeom prst="rect">
            <a:avLst/>
          </a:prstGeom>
        </p:spPr>
      </p:pic>
      <p:sp>
        <p:nvSpPr>
          <p:cNvPr id="22" name="Oval 91">
            <a:hlinkClick r:id="" action="ppaction://noaction"/>
            <a:extLst>
              <a:ext uri="{FF2B5EF4-FFF2-40B4-BE49-F238E27FC236}">
                <a16:creationId xmlns:a16="http://schemas.microsoft.com/office/drawing/2014/main" id="{CEB99CFA-D274-39C7-5581-50C874D08F7C}"/>
              </a:ext>
            </a:extLst>
          </p:cNvPr>
          <p:cNvSpPr/>
          <p:nvPr/>
        </p:nvSpPr>
        <p:spPr>
          <a:xfrm>
            <a:off x="573293" y="6361199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Marcador de posición de imagen 17">
            <a:extLst>
              <a:ext uri="{FF2B5EF4-FFF2-40B4-BE49-F238E27FC236}">
                <a16:creationId xmlns:a16="http://schemas.microsoft.com/office/drawing/2014/main" id="{7977EC4B-7C9D-1E08-C9B9-90738FE94F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" b="6069"/>
          <a:stretch/>
        </p:blipFill>
        <p:spPr>
          <a:xfrm>
            <a:off x="18061345" y="2352297"/>
            <a:ext cx="1905919" cy="2093204"/>
          </a:xfrm>
          <a:custGeom>
            <a:avLst/>
            <a:gdLst>
              <a:gd name="connsiteX0" fmla="*/ 60399 w 1905919"/>
              <a:gd name="connsiteY0" fmla="*/ 0 h 2093204"/>
              <a:gd name="connsiteX1" fmla="*/ 1845520 w 1905919"/>
              <a:gd name="connsiteY1" fmla="*/ 0 h 2093204"/>
              <a:gd name="connsiteX2" fmla="*/ 1905919 w 1905919"/>
              <a:gd name="connsiteY2" fmla="*/ 60399 h 2093204"/>
              <a:gd name="connsiteX3" fmla="*/ 1905919 w 1905919"/>
              <a:gd name="connsiteY3" fmla="*/ 2032805 h 2093204"/>
              <a:gd name="connsiteX4" fmla="*/ 1845520 w 1905919"/>
              <a:gd name="connsiteY4" fmla="*/ 2093204 h 2093204"/>
              <a:gd name="connsiteX5" fmla="*/ 60399 w 1905919"/>
              <a:gd name="connsiteY5" fmla="*/ 2093204 h 2093204"/>
              <a:gd name="connsiteX6" fmla="*/ 0 w 1905919"/>
              <a:gd name="connsiteY6" fmla="*/ 2032805 h 2093204"/>
              <a:gd name="connsiteX7" fmla="*/ 0 w 1905919"/>
              <a:gd name="connsiteY7" fmla="*/ 60399 h 2093204"/>
              <a:gd name="connsiteX8" fmla="*/ 60399 w 1905919"/>
              <a:gd name="connsiteY8" fmla="*/ 0 h 209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919" h="2093204">
                <a:moveTo>
                  <a:pt x="60399" y="0"/>
                </a:moveTo>
                <a:lnTo>
                  <a:pt x="1845520" y="0"/>
                </a:lnTo>
                <a:cubicBezTo>
                  <a:pt x="1878877" y="0"/>
                  <a:pt x="1905919" y="27042"/>
                  <a:pt x="1905919" y="60399"/>
                </a:cubicBezTo>
                <a:lnTo>
                  <a:pt x="1905919" y="2032805"/>
                </a:lnTo>
                <a:cubicBezTo>
                  <a:pt x="1905919" y="2066162"/>
                  <a:pt x="1878877" y="2093204"/>
                  <a:pt x="1845520" y="2093204"/>
                </a:cubicBezTo>
                <a:lnTo>
                  <a:pt x="60399" y="2093204"/>
                </a:lnTo>
                <a:cubicBezTo>
                  <a:pt x="27042" y="2093204"/>
                  <a:pt x="0" y="2066162"/>
                  <a:pt x="0" y="2032805"/>
                </a:cubicBezTo>
                <a:lnTo>
                  <a:pt x="0" y="60399"/>
                </a:lnTo>
                <a:cubicBezTo>
                  <a:pt x="0" y="27042"/>
                  <a:pt x="27042" y="0"/>
                  <a:pt x="6039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60">
            <a:extLst>
              <a:ext uri="{FF2B5EF4-FFF2-40B4-BE49-F238E27FC236}">
                <a16:creationId xmlns:a16="http://schemas.microsoft.com/office/drawing/2014/main" id="{3A4AAF0F-B192-E821-0B2D-218C5B98DDC2}"/>
              </a:ext>
            </a:extLst>
          </p:cNvPr>
          <p:cNvSpPr txBox="1"/>
          <p:nvPr/>
        </p:nvSpPr>
        <p:spPr>
          <a:xfrm>
            <a:off x="18165623" y="3987426"/>
            <a:ext cx="1801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Rehabilitación</a:t>
            </a: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 de la Plataforma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6829C6D-12E3-97CA-1AD0-BEF20BEF9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3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EFA9F7-A404-202C-378E-DC37F02F6F41}"/>
              </a:ext>
            </a:extLst>
          </p:cNvPr>
          <p:cNvSpPr/>
          <p:nvPr/>
        </p:nvSpPr>
        <p:spPr>
          <a:xfrm>
            <a:off x="10932431" y="5749464"/>
            <a:ext cx="361950" cy="361950"/>
          </a:xfrm>
          <a:custGeom>
            <a:avLst/>
            <a:gdLst>
              <a:gd name="connsiteX0" fmla="*/ 227210 w 361950"/>
              <a:gd name="connsiteY0" fmla="*/ 106170 h 361950"/>
              <a:gd name="connsiteX1" fmla="*/ 298648 w 361950"/>
              <a:gd name="connsiteY1" fmla="*/ 177608 h 361950"/>
              <a:gd name="connsiteX2" fmla="*/ 298648 w 361950"/>
              <a:gd name="connsiteY2" fmla="*/ 184342 h 361950"/>
              <a:gd name="connsiteX3" fmla="*/ 227210 w 361950"/>
              <a:gd name="connsiteY3" fmla="*/ 255779 h 361950"/>
              <a:gd name="connsiteX4" fmla="*/ 227093 w 361950"/>
              <a:gd name="connsiteY4" fmla="*/ 255897 h 361950"/>
              <a:gd name="connsiteX5" fmla="*/ 220359 w 361950"/>
              <a:gd name="connsiteY5" fmla="*/ 255779 h 361950"/>
              <a:gd name="connsiteX6" fmla="*/ 220476 w 361950"/>
              <a:gd name="connsiteY6" fmla="*/ 249045 h 361950"/>
              <a:gd name="connsiteX7" fmla="*/ 283703 w 361950"/>
              <a:gd name="connsiteY7" fmla="*/ 185818 h 361950"/>
              <a:gd name="connsiteX8" fmla="*/ 283717 w 361950"/>
              <a:gd name="connsiteY8" fmla="*/ 185785 h 361950"/>
              <a:gd name="connsiteX9" fmla="*/ 283670 w 361950"/>
              <a:gd name="connsiteY9" fmla="*/ 185737 h 361950"/>
              <a:gd name="connsiteX10" fmla="*/ 63504 w 361950"/>
              <a:gd name="connsiteY10" fmla="*/ 185737 h 361950"/>
              <a:gd name="connsiteX11" fmla="*/ 58741 w 361950"/>
              <a:gd name="connsiteY11" fmla="*/ 180975 h 361950"/>
              <a:gd name="connsiteX12" fmla="*/ 63504 w 361950"/>
              <a:gd name="connsiteY12" fmla="*/ 176212 h 361950"/>
              <a:gd name="connsiteX13" fmla="*/ 283670 w 361950"/>
              <a:gd name="connsiteY13" fmla="*/ 176212 h 361950"/>
              <a:gd name="connsiteX14" fmla="*/ 283703 w 361950"/>
              <a:gd name="connsiteY14" fmla="*/ 176131 h 361950"/>
              <a:gd name="connsiteX15" fmla="*/ 220476 w 361950"/>
              <a:gd name="connsiteY15" fmla="*/ 112904 h 361950"/>
              <a:gd name="connsiteX16" fmla="*/ 220476 w 361950"/>
              <a:gd name="connsiteY16" fmla="*/ 106287 h 361950"/>
              <a:gd name="connsiteX17" fmla="*/ 227210 w 361950"/>
              <a:gd name="connsiteY17" fmla="*/ 106170 h 361950"/>
              <a:gd name="connsiteX18" fmla="*/ 180975 w 361950"/>
              <a:gd name="connsiteY18" fmla="*/ 9525 h 361950"/>
              <a:gd name="connsiteX19" fmla="*/ 9525 w 361950"/>
              <a:gd name="connsiteY19" fmla="*/ 180975 h 361950"/>
              <a:gd name="connsiteX20" fmla="*/ 180975 w 361950"/>
              <a:gd name="connsiteY20" fmla="*/ 352425 h 361950"/>
              <a:gd name="connsiteX21" fmla="*/ 352425 w 361950"/>
              <a:gd name="connsiteY21" fmla="*/ 180975 h 361950"/>
              <a:gd name="connsiteX22" fmla="*/ 180975 w 361950"/>
              <a:gd name="connsiteY22" fmla="*/ 9525 h 361950"/>
              <a:gd name="connsiteX23" fmla="*/ 180975 w 361950"/>
              <a:gd name="connsiteY23" fmla="*/ 0 h 361950"/>
              <a:gd name="connsiteX24" fmla="*/ 361950 w 361950"/>
              <a:gd name="connsiteY24" fmla="*/ 180975 h 361950"/>
              <a:gd name="connsiteX25" fmla="*/ 180975 w 361950"/>
              <a:gd name="connsiteY25" fmla="*/ 361950 h 361950"/>
              <a:gd name="connsiteX26" fmla="*/ 0 w 361950"/>
              <a:gd name="connsiteY26" fmla="*/ 180975 h 361950"/>
              <a:gd name="connsiteX27" fmla="*/ 180975 w 361950"/>
              <a:gd name="connsiteY27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61950" h="361950">
                <a:moveTo>
                  <a:pt x="227210" y="106170"/>
                </a:moveTo>
                <a:lnTo>
                  <a:pt x="298648" y="177608"/>
                </a:lnTo>
                <a:cubicBezTo>
                  <a:pt x="300507" y="179467"/>
                  <a:pt x="300507" y="182482"/>
                  <a:pt x="298648" y="184342"/>
                </a:cubicBezTo>
                <a:lnTo>
                  <a:pt x="227210" y="255779"/>
                </a:lnTo>
                <a:cubicBezTo>
                  <a:pt x="227172" y="255819"/>
                  <a:pt x="227133" y="255858"/>
                  <a:pt x="227093" y="255897"/>
                </a:cubicBezTo>
                <a:cubicBezTo>
                  <a:pt x="225202" y="257724"/>
                  <a:pt x="222186" y="257672"/>
                  <a:pt x="220359" y="255779"/>
                </a:cubicBezTo>
                <a:cubicBezTo>
                  <a:pt x="218532" y="253887"/>
                  <a:pt x="218584" y="250873"/>
                  <a:pt x="220476" y="249045"/>
                </a:cubicBezTo>
                <a:lnTo>
                  <a:pt x="283703" y="185818"/>
                </a:lnTo>
                <a:cubicBezTo>
                  <a:pt x="283712" y="185810"/>
                  <a:pt x="283717" y="185798"/>
                  <a:pt x="283717" y="185785"/>
                </a:cubicBezTo>
                <a:cubicBezTo>
                  <a:pt x="283717" y="185759"/>
                  <a:pt x="283696" y="185738"/>
                  <a:pt x="283670" y="185737"/>
                </a:cubicBezTo>
                <a:lnTo>
                  <a:pt x="63504" y="185737"/>
                </a:lnTo>
                <a:cubicBezTo>
                  <a:pt x="60873" y="185737"/>
                  <a:pt x="58741" y="183605"/>
                  <a:pt x="58741" y="180975"/>
                </a:cubicBezTo>
                <a:cubicBezTo>
                  <a:pt x="58741" y="178344"/>
                  <a:pt x="60873" y="176212"/>
                  <a:pt x="63504" y="176212"/>
                </a:cubicBezTo>
                <a:lnTo>
                  <a:pt x="283670" y="176212"/>
                </a:lnTo>
                <a:cubicBezTo>
                  <a:pt x="283732" y="176212"/>
                  <a:pt x="283746" y="176174"/>
                  <a:pt x="283703" y="176131"/>
                </a:cubicBezTo>
                <a:lnTo>
                  <a:pt x="220476" y="112904"/>
                </a:lnTo>
                <a:cubicBezTo>
                  <a:pt x="218694" y="111059"/>
                  <a:pt x="218694" y="108133"/>
                  <a:pt x="220476" y="106287"/>
                </a:cubicBezTo>
                <a:cubicBezTo>
                  <a:pt x="222304" y="104395"/>
                  <a:pt x="225318" y="104342"/>
                  <a:pt x="227210" y="106170"/>
                </a:cubicBezTo>
                <a:close/>
                <a:moveTo>
                  <a:pt x="180975" y="9525"/>
                </a:moveTo>
                <a:cubicBezTo>
                  <a:pt x="86327" y="9624"/>
                  <a:pt x="9624" y="86327"/>
                  <a:pt x="9525" y="180975"/>
                </a:cubicBezTo>
                <a:cubicBezTo>
                  <a:pt x="9525" y="275664"/>
                  <a:pt x="86286" y="352425"/>
                  <a:pt x="180975" y="352425"/>
                </a:cubicBezTo>
                <a:cubicBezTo>
                  <a:pt x="275664" y="352425"/>
                  <a:pt x="352425" y="275664"/>
                  <a:pt x="352425" y="180975"/>
                </a:cubicBezTo>
                <a:cubicBezTo>
                  <a:pt x="352425" y="86285"/>
                  <a:pt x="275664" y="9525"/>
                  <a:pt x="180975" y="9525"/>
                </a:cubicBezTo>
                <a:close/>
                <a:moveTo>
                  <a:pt x="180975" y="0"/>
                </a:moveTo>
                <a:cubicBezTo>
                  <a:pt x="280925" y="0"/>
                  <a:pt x="361950" y="81025"/>
                  <a:pt x="361950" y="180975"/>
                </a:cubicBezTo>
                <a:cubicBezTo>
                  <a:pt x="361950" y="280925"/>
                  <a:pt x="280925" y="361950"/>
                  <a:pt x="180975" y="361950"/>
                </a:cubicBezTo>
                <a:cubicBezTo>
                  <a:pt x="81026" y="361950"/>
                  <a:pt x="0" y="280925"/>
                  <a:pt x="0" y="180975"/>
                </a:cubicBezTo>
                <a:cubicBezTo>
                  <a:pt x="0" y="81025"/>
                  <a:pt x="81026" y="0"/>
                  <a:pt x="18097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solidFill>
              <a:srgbClr val="283D7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0DF1F01-982A-CD93-B52B-ECD961FE8579}"/>
              </a:ext>
            </a:extLst>
          </p:cNvPr>
          <p:cNvSpPr/>
          <p:nvPr/>
        </p:nvSpPr>
        <p:spPr>
          <a:xfrm flipH="1">
            <a:off x="10299764" y="5749464"/>
            <a:ext cx="361950" cy="361950"/>
          </a:xfrm>
          <a:custGeom>
            <a:avLst/>
            <a:gdLst>
              <a:gd name="connsiteX0" fmla="*/ 227209 w 361950"/>
              <a:gd name="connsiteY0" fmla="*/ 106170 h 361950"/>
              <a:gd name="connsiteX1" fmla="*/ 220475 w 361950"/>
              <a:gd name="connsiteY1" fmla="*/ 106287 h 361950"/>
              <a:gd name="connsiteX2" fmla="*/ 220475 w 361950"/>
              <a:gd name="connsiteY2" fmla="*/ 112904 h 361950"/>
              <a:gd name="connsiteX3" fmla="*/ 283702 w 361950"/>
              <a:gd name="connsiteY3" fmla="*/ 176131 h 361950"/>
              <a:gd name="connsiteX4" fmla="*/ 283669 w 361950"/>
              <a:gd name="connsiteY4" fmla="*/ 176212 h 361950"/>
              <a:gd name="connsiteX5" fmla="*/ 63503 w 361950"/>
              <a:gd name="connsiteY5" fmla="*/ 176212 h 361950"/>
              <a:gd name="connsiteX6" fmla="*/ 58740 w 361950"/>
              <a:gd name="connsiteY6" fmla="*/ 180975 h 361950"/>
              <a:gd name="connsiteX7" fmla="*/ 63503 w 361950"/>
              <a:gd name="connsiteY7" fmla="*/ 185737 h 361950"/>
              <a:gd name="connsiteX8" fmla="*/ 283669 w 361950"/>
              <a:gd name="connsiteY8" fmla="*/ 185737 h 361950"/>
              <a:gd name="connsiteX9" fmla="*/ 283716 w 361950"/>
              <a:gd name="connsiteY9" fmla="*/ 185785 h 361950"/>
              <a:gd name="connsiteX10" fmla="*/ 283702 w 361950"/>
              <a:gd name="connsiteY10" fmla="*/ 185818 h 361950"/>
              <a:gd name="connsiteX11" fmla="*/ 220475 w 361950"/>
              <a:gd name="connsiteY11" fmla="*/ 249045 h 361950"/>
              <a:gd name="connsiteX12" fmla="*/ 220358 w 361950"/>
              <a:gd name="connsiteY12" fmla="*/ 255779 h 361950"/>
              <a:gd name="connsiteX13" fmla="*/ 227092 w 361950"/>
              <a:gd name="connsiteY13" fmla="*/ 255897 h 361950"/>
              <a:gd name="connsiteX14" fmla="*/ 227209 w 361950"/>
              <a:gd name="connsiteY14" fmla="*/ 255779 h 361950"/>
              <a:gd name="connsiteX15" fmla="*/ 298647 w 361950"/>
              <a:gd name="connsiteY15" fmla="*/ 184342 h 361950"/>
              <a:gd name="connsiteX16" fmla="*/ 298647 w 361950"/>
              <a:gd name="connsiteY16" fmla="*/ 177608 h 361950"/>
              <a:gd name="connsiteX17" fmla="*/ 180975 w 361950"/>
              <a:gd name="connsiteY17" fmla="*/ 9525 h 361950"/>
              <a:gd name="connsiteX18" fmla="*/ 352425 w 361950"/>
              <a:gd name="connsiteY18" fmla="*/ 180975 h 361950"/>
              <a:gd name="connsiteX19" fmla="*/ 180975 w 361950"/>
              <a:gd name="connsiteY19" fmla="*/ 352425 h 361950"/>
              <a:gd name="connsiteX20" fmla="*/ 9525 w 361950"/>
              <a:gd name="connsiteY20" fmla="*/ 180975 h 361950"/>
              <a:gd name="connsiteX21" fmla="*/ 180975 w 361950"/>
              <a:gd name="connsiteY21" fmla="*/ 9525 h 361950"/>
              <a:gd name="connsiteX22" fmla="*/ 180975 w 361950"/>
              <a:gd name="connsiteY22" fmla="*/ 0 h 361950"/>
              <a:gd name="connsiteX23" fmla="*/ 0 w 361950"/>
              <a:gd name="connsiteY23" fmla="*/ 180975 h 361950"/>
              <a:gd name="connsiteX24" fmla="*/ 180975 w 361950"/>
              <a:gd name="connsiteY24" fmla="*/ 361950 h 361950"/>
              <a:gd name="connsiteX25" fmla="*/ 361950 w 361950"/>
              <a:gd name="connsiteY25" fmla="*/ 180975 h 361950"/>
              <a:gd name="connsiteX26" fmla="*/ 180975 w 361950"/>
              <a:gd name="connsiteY26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950" h="361950">
                <a:moveTo>
                  <a:pt x="227209" y="106170"/>
                </a:moveTo>
                <a:cubicBezTo>
                  <a:pt x="225317" y="104342"/>
                  <a:pt x="222303" y="104395"/>
                  <a:pt x="220475" y="106287"/>
                </a:cubicBezTo>
                <a:cubicBezTo>
                  <a:pt x="218693" y="108133"/>
                  <a:pt x="218693" y="111059"/>
                  <a:pt x="220475" y="112904"/>
                </a:cubicBezTo>
                <a:lnTo>
                  <a:pt x="283702" y="176131"/>
                </a:lnTo>
                <a:cubicBezTo>
                  <a:pt x="283745" y="176174"/>
                  <a:pt x="283731" y="176212"/>
                  <a:pt x="283669" y="176212"/>
                </a:cubicBezTo>
                <a:lnTo>
                  <a:pt x="63503" y="176212"/>
                </a:lnTo>
                <a:cubicBezTo>
                  <a:pt x="60872" y="176212"/>
                  <a:pt x="58740" y="178344"/>
                  <a:pt x="58740" y="180975"/>
                </a:cubicBezTo>
                <a:cubicBezTo>
                  <a:pt x="58740" y="183605"/>
                  <a:pt x="60872" y="185737"/>
                  <a:pt x="63503" y="185737"/>
                </a:cubicBezTo>
                <a:lnTo>
                  <a:pt x="283669" y="185737"/>
                </a:lnTo>
                <a:cubicBezTo>
                  <a:pt x="283695" y="185738"/>
                  <a:pt x="283716" y="185759"/>
                  <a:pt x="283716" y="185785"/>
                </a:cubicBezTo>
                <a:cubicBezTo>
                  <a:pt x="283716" y="185798"/>
                  <a:pt x="283711" y="185810"/>
                  <a:pt x="283702" y="185818"/>
                </a:cubicBezTo>
                <a:lnTo>
                  <a:pt x="220475" y="249045"/>
                </a:lnTo>
                <a:cubicBezTo>
                  <a:pt x="218583" y="250873"/>
                  <a:pt x="218531" y="253887"/>
                  <a:pt x="220358" y="255779"/>
                </a:cubicBezTo>
                <a:cubicBezTo>
                  <a:pt x="222185" y="257672"/>
                  <a:pt x="225201" y="257724"/>
                  <a:pt x="227092" y="255897"/>
                </a:cubicBezTo>
                <a:cubicBezTo>
                  <a:pt x="227132" y="255858"/>
                  <a:pt x="227171" y="255819"/>
                  <a:pt x="227209" y="255779"/>
                </a:cubicBezTo>
                <a:lnTo>
                  <a:pt x="298647" y="184342"/>
                </a:lnTo>
                <a:cubicBezTo>
                  <a:pt x="300506" y="182482"/>
                  <a:pt x="300506" y="179467"/>
                  <a:pt x="298647" y="177608"/>
                </a:cubicBezTo>
                <a:close/>
                <a:moveTo>
                  <a:pt x="180975" y="9525"/>
                </a:moveTo>
                <a:cubicBezTo>
                  <a:pt x="275664" y="9525"/>
                  <a:pt x="352425" y="86285"/>
                  <a:pt x="352425" y="180975"/>
                </a:cubicBezTo>
                <a:cubicBezTo>
                  <a:pt x="352425" y="275664"/>
                  <a:pt x="275664" y="352425"/>
                  <a:pt x="180975" y="352425"/>
                </a:cubicBezTo>
                <a:cubicBezTo>
                  <a:pt x="86286" y="352425"/>
                  <a:pt x="9525" y="275664"/>
                  <a:pt x="9525" y="180975"/>
                </a:cubicBezTo>
                <a:cubicBezTo>
                  <a:pt x="9624" y="86327"/>
                  <a:pt x="86327" y="9624"/>
                  <a:pt x="180975" y="9525"/>
                </a:cubicBezTo>
                <a:close/>
                <a:moveTo>
                  <a:pt x="180975" y="0"/>
                </a:moveTo>
                <a:cubicBezTo>
                  <a:pt x="81026" y="0"/>
                  <a:pt x="0" y="81025"/>
                  <a:pt x="0" y="180975"/>
                </a:cubicBezTo>
                <a:cubicBezTo>
                  <a:pt x="0" y="280925"/>
                  <a:pt x="81026" y="361950"/>
                  <a:pt x="180975" y="361950"/>
                </a:cubicBezTo>
                <a:cubicBezTo>
                  <a:pt x="280925" y="361950"/>
                  <a:pt x="361950" y="280925"/>
                  <a:pt x="361950" y="180975"/>
                </a:cubicBezTo>
                <a:cubicBezTo>
                  <a:pt x="361950" y="81025"/>
                  <a:pt x="280925" y="0"/>
                  <a:pt x="18097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solidFill>
              <a:srgbClr val="283D7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53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Un camión de carga&#10;&#10;Descripción generada automáticamente con confianza media">
            <a:extLst>
              <a:ext uri="{FF2B5EF4-FFF2-40B4-BE49-F238E27FC236}">
                <a16:creationId xmlns:a16="http://schemas.microsoft.com/office/drawing/2014/main" id="{EEFBE2A1-3675-6660-7385-C4BFC648B7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r="3706"/>
          <a:stretch>
            <a:fillRect/>
          </a:stretch>
        </p:blipFill>
        <p:spPr>
          <a:xfrm>
            <a:off x="5642148" y="1202154"/>
            <a:ext cx="3712269" cy="5010756"/>
          </a:xfrm>
        </p:spPr>
      </p:pic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D7A727FA-5A57-CE34-0A28-B7D22C8DF45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" b="6069"/>
          <a:stretch/>
        </p:blipFill>
        <p:spPr>
          <a:xfrm>
            <a:off x="9447949" y="2364459"/>
            <a:ext cx="1905919" cy="2093204"/>
          </a:xfrm>
        </p:spPr>
      </p:pic>
      <p:pic>
        <p:nvPicPr>
          <p:cNvPr id="29" name="Marcador de posición de imagen 28" descr="Imagen que contiene exterior, camino, persona, hombre&#10;&#10;Descripción generada automáticamente">
            <a:extLst>
              <a:ext uri="{FF2B5EF4-FFF2-40B4-BE49-F238E27FC236}">
                <a16:creationId xmlns:a16="http://schemas.microsoft.com/office/drawing/2014/main" id="{C169057F-27F0-61A5-688F-E5C1DFE4B6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0" b="4690"/>
          <a:stretch>
            <a:fillRect/>
          </a:stretch>
        </p:blipFill>
        <p:spPr>
          <a:xfrm>
            <a:off x="11563187" y="2364459"/>
            <a:ext cx="1905919" cy="2093204"/>
          </a:xfrm>
        </p:spPr>
      </p:pic>
      <p:pic>
        <p:nvPicPr>
          <p:cNvPr id="60" name="Marcador de posición de imagen 59" descr="Imagen que contiene exterior, edificio, moto, parado&#10;&#10;Descripción generada automáticamente">
            <a:extLst>
              <a:ext uri="{FF2B5EF4-FFF2-40B4-BE49-F238E27FC236}">
                <a16:creationId xmlns:a16="http://schemas.microsoft.com/office/drawing/2014/main" id="{CF2D80B5-F74D-8BB1-94DB-76F113AB84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r="19651"/>
          <a:stretch>
            <a:fillRect/>
          </a:stretch>
        </p:blipFill>
        <p:spPr>
          <a:xfrm>
            <a:off x="13678425" y="2364459"/>
            <a:ext cx="1905919" cy="2093204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1D2474-93A9-B3B2-0D7D-A9FE85605049}"/>
              </a:ext>
            </a:extLst>
          </p:cNvPr>
          <p:cNvSpPr txBox="1"/>
          <p:nvPr/>
        </p:nvSpPr>
        <p:spPr>
          <a:xfrm>
            <a:off x="7179891" y="5284149"/>
            <a:ext cx="214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ESTACIÓN DE TRANSFERENCIA SUR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33D20-7A08-2196-A1F2-5B6F03BC8EC1}"/>
              </a:ext>
            </a:extLst>
          </p:cNvPr>
          <p:cNvSpPr txBox="1"/>
          <p:nvPr/>
        </p:nvSpPr>
        <p:spPr>
          <a:xfrm>
            <a:off x="9552227" y="3999588"/>
            <a:ext cx="1801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ESTACIONES DE TRANSFERENCIA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07D7EE-B518-F4CE-8DEF-9D8573773630}"/>
              </a:ext>
            </a:extLst>
          </p:cNvPr>
          <p:cNvSpPr txBox="1"/>
          <p:nvPr/>
        </p:nvSpPr>
        <p:spPr>
          <a:xfrm>
            <a:off x="11667465" y="3999588"/>
            <a:ext cx="18016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Básculas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0E90FA-06B7-A75C-8769-C7DDC8DD0BF3}"/>
              </a:ext>
            </a:extLst>
          </p:cNvPr>
          <p:cNvSpPr txBox="1"/>
          <p:nvPr/>
        </p:nvSpPr>
        <p:spPr>
          <a:xfrm>
            <a:off x="13782703" y="3999588"/>
            <a:ext cx="18016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Operación directa de la ETS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6" name="TextBox 101">
            <a:extLst>
              <a:ext uri="{FF2B5EF4-FFF2-40B4-BE49-F238E27FC236}">
                <a16:creationId xmlns:a16="http://schemas.microsoft.com/office/drawing/2014/main" id="{2A7D3835-F334-F52B-5823-0226E970CCE0}"/>
              </a:ext>
            </a:extLst>
          </p:cNvPr>
          <p:cNvSpPr txBox="1"/>
          <p:nvPr/>
        </p:nvSpPr>
        <p:spPr>
          <a:xfrm>
            <a:off x="1382129" y="1838556"/>
            <a:ext cx="4523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ESTACIÓN DE </a:t>
            </a:r>
            <a:r>
              <a:rPr lang="es-EC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TRANSFERENCIA</a:t>
            </a:r>
            <a:r>
              <a:rPr lang="en-US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SUR</a:t>
            </a:r>
          </a:p>
        </p:txBody>
      </p:sp>
      <p:sp>
        <p:nvSpPr>
          <p:cNvPr id="7" name="TextBox 102">
            <a:extLst>
              <a:ext uri="{FF2B5EF4-FFF2-40B4-BE49-F238E27FC236}">
                <a16:creationId xmlns:a16="http://schemas.microsoft.com/office/drawing/2014/main" id="{F90A9688-0DD0-43E3-00F6-8AD8F2750311}"/>
              </a:ext>
            </a:extLst>
          </p:cNvPr>
          <p:cNvSpPr txBox="1"/>
          <p:nvPr/>
        </p:nvSpPr>
        <p:spPr>
          <a:xfrm>
            <a:off x="1419655" y="2975825"/>
            <a:ext cx="3892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Las estaciones de transferencia son instalaciones intermedias en el proceso de gestión de residuos sólidos.</a:t>
            </a:r>
          </a:p>
          <a:p>
            <a:endParaRPr lang="es-EC" dirty="0">
              <a:solidFill>
                <a:srgbClr val="1D408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s-EC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Transportado:  </a:t>
            </a:r>
            <a:r>
              <a:rPr lang="es-EC" b="1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299.582 </a:t>
            </a:r>
            <a:r>
              <a:rPr lang="es-EC" b="1" dirty="0" err="1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Tn</a:t>
            </a:r>
            <a:r>
              <a:rPr lang="es-EC" b="1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			</a:t>
            </a:r>
          </a:p>
          <a:p>
            <a:r>
              <a:rPr lang="en-US" b="1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46" name="Straight Connector 86">
            <a:extLst>
              <a:ext uri="{FF2B5EF4-FFF2-40B4-BE49-F238E27FC236}">
                <a16:creationId xmlns:a16="http://schemas.microsoft.com/office/drawing/2014/main" id="{DB6887EA-A7A3-F80B-D9C3-FC521ABA9108}"/>
              </a:ext>
            </a:extLst>
          </p:cNvPr>
          <p:cNvCxnSpPr>
            <a:cxnSpLocks/>
          </p:cNvCxnSpPr>
          <p:nvPr/>
        </p:nvCxnSpPr>
        <p:spPr>
          <a:xfrm>
            <a:off x="660400" y="745121"/>
            <a:ext cx="0" cy="5795526"/>
          </a:xfrm>
          <a:prstGeom prst="line">
            <a:avLst/>
          </a:prstGeom>
          <a:ln>
            <a:solidFill>
              <a:srgbClr val="1D41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87">
            <a:hlinkClick r:id="" action="ppaction://noaction"/>
            <a:extLst>
              <a:ext uri="{FF2B5EF4-FFF2-40B4-BE49-F238E27FC236}">
                <a16:creationId xmlns:a16="http://schemas.microsoft.com/office/drawing/2014/main" id="{543FD96C-D0E7-3B7C-4C13-301516379831}"/>
              </a:ext>
            </a:extLst>
          </p:cNvPr>
          <p:cNvSpPr/>
          <p:nvPr/>
        </p:nvSpPr>
        <p:spPr>
          <a:xfrm>
            <a:off x="474134" y="1707980"/>
            <a:ext cx="372532" cy="372532"/>
          </a:xfrm>
          <a:prstGeom prst="ellipse">
            <a:avLst/>
          </a:prstGeom>
          <a:solidFill>
            <a:srgbClr val="E7373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88">
            <a:hlinkClick r:id="" action="ppaction://noaction"/>
            <a:extLst>
              <a:ext uri="{FF2B5EF4-FFF2-40B4-BE49-F238E27FC236}">
                <a16:creationId xmlns:a16="http://schemas.microsoft.com/office/drawing/2014/main" id="{526F1E9B-8678-EC90-9A52-FA92F632ED50}"/>
              </a:ext>
            </a:extLst>
          </p:cNvPr>
          <p:cNvSpPr/>
          <p:nvPr/>
        </p:nvSpPr>
        <p:spPr>
          <a:xfrm>
            <a:off x="571500" y="636340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89">
            <a:hlinkClick r:id="" action="ppaction://noaction"/>
            <a:extLst>
              <a:ext uri="{FF2B5EF4-FFF2-40B4-BE49-F238E27FC236}">
                <a16:creationId xmlns:a16="http://schemas.microsoft.com/office/drawing/2014/main" id="{5C5D02FC-3A27-EAF6-6D1B-9A454DF4A564}"/>
              </a:ext>
            </a:extLst>
          </p:cNvPr>
          <p:cNvSpPr/>
          <p:nvPr/>
        </p:nvSpPr>
        <p:spPr>
          <a:xfrm>
            <a:off x="571500" y="2963577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90">
            <a:hlinkClick r:id="" action="ppaction://noaction"/>
            <a:extLst>
              <a:ext uri="{FF2B5EF4-FFF2-40B4-BE49-F238E27FC236}">
                <a16:creationId xmlns:a16="http://schemas.microsoft.com/office/drawing/2014/main" id="{D667623A-A114-A748-B060-997E75341027}"/>
              </a:ext>
            </a:extLst>
          </p:cNvPr>
          <p:cNvSpPr/>
          <p:nvPr/>
        </p:nvSpPr>
        <p:spPr>
          <a:xfrm>
            <a:off x="571500" y="4139744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91">
            <a:hlinkClick r:id="" action="ppaction://noaction"/>
            <a:extLst>
              <a:ext uri="{FF2B5EF4-FFF2-40B4-BE49-F238E27FC236}">
                <a16:creationId xmlns:a16="http://schemas.microsoft.com/office/drawing/2014/main" id="{BC9A4062-69BF-2A7C-71D3-1D7D0040845F}"/>
              </a:ext>
            </a:extLst>
          </p:cNvPr>
          <p:cNvSpPr/>
          <p:nvPr/>
        </p:nvSpPr>
        <p:spPr>
          <a:xfrm>
            <a:off x="571500" y="5208337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91">
            <a:hlinkClick r:id="" action="ppaction://noaction"/>
            <a:extLst>
              <a:ext uri="{FF2B5EF4-FFF2-40B4-BE49-F238E27FC236}">
                <a16:creationId xmlns:a16="http://schemas.microsoft.com/office/drawing/2014/main" id="{10C88608-642F-9165-634F-F9346602C678}"/>
              </a:ext>
            </a:extLst>
          </p:cNvPr>
          <p:cNvSpPr/>
          <p:nvPr/>
        </p:nvSpPr>
        <p:spPr>
          <a:xfrm>
            <a:off x="573293" y="6361199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Marcador de posición de imagen 17">
            <a:extLst>
              <a:ext uri="{FF2B5EF4-FFF2-40B4-BE49-F238E27FC236}">
                <a16:creationId xmlns:a16="http://schemas.microsoft.com/office/drawing/2014/main" id="{7A55E94D-66A7-11E8-C561-8DC8EF0A30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" b="6069"/>
          <a:stretch/>
        </p:blipFill>
        <p:spPr>
          <a:xfrm>
            <a:off x="15881518" y="2377011"/>
            <a:ext cx="1905919" cy="2093204"/>
          </a:xfrm>
          <a:custGeom>
            <a:avLst/>
            <a:gdLst>
              <a:gd name="connsiteX0" fmla="*/ 60399 w 1905919"/>
              <a:gd name="connsiteY0" fmla="*/ 0 h 2093204"/>
              <a:gd name="connsiteX1" fmla="*/ 1845520 w 1905919"/>
              <a:gd name="connsiteY1" fmla="*/ 0 h 2093204"/>
              <a:gd name="connsiteX2" fmla="*/ 1905919 w 1905919"/>
              <a:gd name="connsiteY2" fmla="*/ 60399 h 2093204"/>
              <a:gd name="connsiteX3" fmla="*/ 1905919 w 1905919"/>
              <a:gd name="connsiteY3" fmla="*/ 2032805 h 2093204"/>
              <a:gd name="connsiteX4" fmla="*/ 1845520 w 1905919"/>
              <a:gd name="connsiteY4" fmla="*/ 2093204 h 2093204"/>
              <a:gd name="connsiteX5" fmla="*/ 60399 w 1905919"/>
              <a:gd name="connsiteY5" fmla="*/ 2093204 h 2093204"/>
              <a:gd name="connsiteX6" fmla="*/ 0 w 1905919"/>
              <a:gd name="connsiteY6" fmla="*/ 2032805 h 2093204"/>
              <a:gd name="connsiteX7" fmla="*/ 0 w 1905919"/>
              <a:gd name="connsiteY7" fmla="*/ 60399 h 2093204"/>
              <a:gd name="connsiteX8" fmla="*/ 60399 w 1905919"/>
              <a:gd name="connsiteY8" fmla="*/ 0 h 209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919" h="2093204">
                <a:moveTo>
                  <a:pt x="60399" y="0"/>
                </a:moveTo>
                <a:lnTo>
                  <a:pt x="1845520" y="0"/>
                </a:lnTo>
                <a:cubicBezTo>
                  <a:pt x="1878877" y="0"/>
                  <a:pt x="1905919" y="27042"/>
                  <a:pt x="1905919" y="60399"/>
                </a:cubicBezTo>
                <a:lnTo>
                  <a:pt x="1905919" y="2032805"/>
                </a:lnTo>
                <a:cubicBezTo>
                  <a:pt x="1905919" y="2066162"/>
                  <a:pt x="1878877" y="2093204"/>
                  <a:pt x="1845520" y="2093204"/>
                </a:cubicBezTo>
                <a:lnTo>
                  <a:pt x="60399" y="2093204"/>
                </a:lnTo>
                <a:cubicBezTo>
                  <a:pt x="27042" y="2093204"/>
                  <a:pt x="0" y="2066162"/>
                  <a:pt x="0" y="2032805"/>
                </a:cubicBezTo>
                <a:lnTo>
                  <a:pt x="0" y="60399"/>
                </a:lnTo>
                <a:cubicBezTo>
                  <a:pt x="0" y="27042"/>
                  <a:pt x="27042" y="0"/>
                  <a:pt x="6039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8" name="TextBox 60">
            <a:extLst>
              <a:ext uri="{FF2B5EF4-FFF2-40B4-BE49-F238E27FC236}">
                <a16:creationId xmlns:a16="http://schemas.microsoft.com/office/drawing/2014/main" id="{77F8020E-3818-8AEE-B69B-EA2429E57F59}"/>
              </a:ext>
            </a:extLst>
          </p:cNvPr>
          <p:cNvSpPr txBox="1"/>
          <p:nvPr/>
        </p:nvSpPr>
        <p:spPr>
          <a:xfrm>
            <a:off x="15985796" y="4012140"/>
            <a:ext cx="1801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Rehabilitación</a:t>
            </a: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 de la Plataforma</a:t>
            </a:r>
          </a:p>
        </p:txBody>
      </p:sp>
      <p:pic>
        <p:nvPicPr>
          <p:cNvPr id="64" name="Imagen 63" descr="Texto&#10;&#10;Descripción generada automáticamente con confianza media">
            <a:extLst>
              <a:ext uri="{FF2B5EF4-FFF2-40B4-BE49-F238E27FC236}">
                <a16:creationId xmlns:a16="http://schemas.microsoft.com/office/drawing/2014/main" id="{B8207B57-63B8-B187-4B2B-8D7A57AD5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11" y="366570"/>
            <a:ext cx="7276672" cy="94168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AE86FCC-1DCC-2CC0-1161-0DA31D344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3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BA406FF-E83D-4125-9456-57EC4746B46E}"/>
              </a:ext>
            </a:extLst>
          </p:cNvPr>
          <p:cNvSpPr/>
          <p:nvPr/>
        </p:nvSpPr>
        <p:spPr>
          <a:xfrm>
            <a:off x="10932431" y="5749464"/>
            <a:ext cx="361950" cy="361950"/>
          </a:xfrm>
          <a:custGeom>
            <a:avLst/>
            <a:gdLst>
              <a:gd name="connsiteX0" fmla="*/ 227210 w 361950"/>
              <a:gd name="connsiteY0" fmla="*/ 106170 h 361950"/>
              <a:gd name="connsiteX1" fmla="*/ 298648 w 361950"/>
              <a:gd name="connsiteY1" fmla="*/ 177608 h 361950"/>
              <a:gd name="connsiteX2" fmla="*/ 298648 w 361950"/>
              <a:gd name="connsiteY2" fmla="*/ 184342 h 361950"/>
              <a:gd name="connsiteX3" fmla="*/ 227210 w 361950"/>
              <a:gd name="connsiteY3" fmla="*/ 255779 h 361950"/>
              <a:gd name="connsiteX4" fmla="*/ 227093 w 361950"/>
              <a:gd name="connsiteY4" fmla="*/ 255897 h 361950"/>
              <a:gd name="connsiteX5" fmla="*/ 220359 w 361950"/>
              <a:gd name="connsiteY5" fmla="*/ 255779 h 361950"/>
              <a:gd name="connsiteX6" fmla="*/ 220476 w 361950"/>
              <a:gd name="connsiteY6" fmla="*/ 249045 h 361950"/>
              <a:gd name="connsiteX7" fmla="*/ 283703 w 361950"/>
              <a:gd name="connsiteY7" fmla="*/ 185818 h 361950"/>
              <a:gd name="connsiteX8" fmla="*/ 283717 w 361950"/>
              <a:gd name="connsiteY8" fmla="*/ 185785 h 361950"/>
              <a:gd name="connsiteX9" fmla="*/ 283670 w 361950"/>
              <a:gd name="connsiteY9" fmla="*/ 185737 h 361950"/>
              <a:gd name="connsiteX10" fmla="*/ 63504 w 361950"/>
              <a:gd name="connsiteY10" fmla="*/ 185737 h 361950"/>
              <a:gd name="connsiteX11" fmla="*/ 58741 w 361950"/>
              <a:gd name="connsiteY11" fmla="*/ 180975 h 361950"/>
              <a:gd name="connsiteX12" fmla="*/ 63504 w 361950"/>
              <a:gd name="connsiteY12" fmla="*/ 176212 h 361950"/>
              <a:gd name="connsiteX13" fmla="*/ 283670 w 361950"/>
              <a:gd name="connsiteY13" fmla="*/ 176212 h 361950"/>
              <a:gd name="connsiteX14" fmla="*/ 283703 w 361950"/>
              <a:gd name="connsiteY14" fmla="*/ 176131 h 361950"/>
              <a:gd name="connsiteX15" fmla="*/ 220476 w 361950"/>
              <a:gd name="connsiteY15" fmla="*/ 112904 h 361950"/>
              <a:gd name="connsiteX16" fmla="*/ 220476 w 361950"/>
              <a:gd name="connsiteY16" fmla="*/ 106287 h 361950"/>
              <a:gd name="connsiteX17" fmla="*/ 227210 w 361950"/>
              <a:gd name="connsiteY17" fmla="*/ 106170 h 361950"/>
              <a:gd name="connsiteX18" fmla="*/ 180975 w 361950"/>
              <a:gd name="connsiteY18" fmla="*/ 9525 h 361950"/>
              <a:gd name="connsiteX19" fmla="*/ 9525 w 361950"/>
              <a:gd name="connsiteY19" fmla="*/ 180975 h 361950"/>
              <a:gd name="connsiteX20" fmla="*/ 180975 w 361950"/>
              <a:gd name="connsiteY20" fmla="*/ 352425 h 361950"/>
              <a:gd name="connsiteX21" fmla="*/ 352425 w 361950"/>
              <a:gd name="connsiteY21" fmla="*/ 180975 h 361950"/>
              <a:gd name="connsiteX22" fmla="*/ 180975 w 361950"/>
              <a:gd name="connsiteY22" fmla="*/ 9525 h 361950"/>
              <a:gd name="connsiteX23" fmla="*/ 180975 w 361950"/>
              <a:gd name="connsiteY23" fmla="*/ 0 h 361950"/>
              <a:gd name="connsiteX24" fmla="*/ 361950 w 361950"/>
              <a:gd name="connsiteY24" fmla="*/ 180975 h 361950"/>
              <a:gd name="connsiteX25" fmla="*/ 180975 w 361950"/>
              <a:gd name="connsiteY25" fmla="*/ 361950 h 361950"/>
              <a:gd name="connsiteX26" fmla="*/ 0 w 361950"/>
              <a:gd name="connsiteY26" fmla="*/ 180975 h 361950"/>
              <a:gd name="connsiteX27" fmla="*/ 180975 w 361950"/>
              <a:gd name="connsiteY27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61950" h="361950">
                <a:moveTo>
                  <a:pt x="227210" y="106170"/>
                </a:moveTo>
                <a:lnTo>
                  <a:pt x="298648" y="177608"/>
                </a:lnTo>
                <a:cubicBezTo>
                  <a:pt x="300507" y="179467"/>
                  <a:pt x="300507" y="182482"/>
                  <a:pt x="298648" y="184342"/>
                </a:cubicBezTo>
                <a:lnTo>
                  <a:pt x="227210" y="255779"/>
                </a:lnTo>
                <a:cubicBezTo>
                  <a:pt x="227172" y="255819"/>
                  <a:pt x="227133" y="255858"/>
                  <a:pt x="227093" y="255897"/>
                </a:cubicBezTo>
                <a:cubicBezTo>
                  <a:pt x="225202" y="257724"/>
                  <a:pt x="222186" y="257672"/>
                  <a:pt x="220359" y="255779"/>
                </a:cubicBezTo>
                <a:cubicBezTo>
                  <a:pt x="218532" y="253887"/>
                  <a:pt x="218584" y="250873"/>
                  <a:pt x="220476" y="249045"/>
                </a:cubicBezTo>
                <a:lnTo>
                  <a:pt x="283703" y="185818"/>
                </a:lnTo>
                <a:cubicBezTo>
                  <a:pt x="283712" y="185810"/>
                  <a:pt x="283717" y="185798"/>
                  <a:pt x="283717" y="185785"/>
                </a:cubicBezTo>
                <a:cubicBezTo>
                  <a:pt x="283717" y="185759"/>
                  <a:pt x="283696" y="185738"/>
                  <a:pt x="283670" y="185737"/>
                </a:cubicBezTo>
                <a:lnTo>
                  <a:pt x="63504" y="185737"/>
                </a:lnTo>
                <a:cubicBezTo>
                  <a:pt x="60873" y="185737"/>
                  <a:pt x="58741" y="183605"/>
                  <a:pt x="58741" y="180975"/>
                </a:cubicBezTo>
                <a:cubicBezTo>
                  <a:pt x="58741" y="178344"/>
                  <a:pt x="60873" y="176212"/>
                  <a:pt x="63504" y="176212"/>
                </a:cubicBezTo>
                <a:lnTo>
                  <a:pt x="283670" y="176212"/>
                </a:lnTo>
                <a:cubicBezTo>
                  <a:pt x="283732" y="176212"/>
                  <a:pt x="283746" y="176174"/>
                  <a:pt x="283703" y="176131"/>
                </a:cubicBezTo>
                <a:lnTo>
                  <a:pt x="220476" y="112904"/>
                </a:lnTo>
                <a:cubicBezTo>
                  <a:pt x="218694" y="111059"/>
                  <a:pt x="218694" y="108133"/>
                  <a:pt x="220476" y="106287"/>
                </a:cubicBezTo>
                <a:cubicBezTo>
                  <a:pt x="222304" y="104395"/>
                  <a:pt x="225318" y="104342"/>
                  <a:pt x="227210" y="106170"/>
                </a:cubicBezTo>
                <a:close/>
                <a:moveTo>
                  <a:pt x="180975" y="9525"/>
                </a:moveTo>
                <a:cubicBezTo>
                  <a:pt x="86327" y="9624"/>
                  <a:pt x="9624" y="86327"/>
                  <a:pt x="9525" y="180975"/>
                </a:cubicBezTo>
                <a:cubicBezTo>
                  <a:pt x="9525" y="275664"/>
                  <a:pt x="86286" y="352425"/>
                  <a:pt x="180975" y="352425"/>
                </a:cubicBezTo>
                <a:cubicBezTo>
                  <a:pt x="275664" y="352425"/>
                  <a:pt x="352425" y="275664"/>
                  <a:pt x="352425" y="180975"/>
                </a:cubicBezTo>
                <a:cubicBezTo>
                  <a:pt x="352425" y="86285"/>
                  <a:pt x="275664" y="9525"/>
                  <a:pt x="180975" y="9525"/>
                </a:cubicBezTo>
                <a:close/>
                <a:moveTo>
                  <a:pt x="180975" y="0"/>
                </a:moveTo>
                <a:cubicBezTo>
                  <a:pt x="280925" y="0"/>
                  <a:pt x="361950" y="81025"/>
                  <a:pt x="361950" y="180975"/>
                </a:cubicBezTo>
                <a:cubicBezTo>
                  <a:pt x="361950" y="280925"/>
                  <a:pt x="280925" y="361950"/>
                  <a:pt x="180975" y="361950"/>
                </a:cubicBezTo>
                <a:cubicBezTo>
                  <a:pt x="81026" y="361950"/>
                  <a:pt x="0" y="280925"/>
                  <a:pt x="0" y="180975"/>
                </a:cubicBezTo>
                <a:cubicBezTo>
                  <a:pt x="0" y="81025"/>
                  <a:pt x="81026" y="0"/>
                  <a:pt x="18097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solidFill>
              <a:srgbClr val="283D7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C99BAFE-EA6B-DEBF-66DF-8FC134948190}"/>
              </a:ext>
            </a:extLst>
          </p:cNvPr>
          <p:cNvSpPr/>
          <p:nvPr/>
        </p:nvSpPr>
        <p:spPr>
          <a:xfrm flipH="1">
            <a:off x="10299764" y="5749464"/>
            <a:ext cx="361950" cy="361950"/>
          </a:xfrm>
          <a:custGeom>
            <a:avLst/>
            <a:gdLst>
              <a:gd name="connsiteX0" fmla="*/ 227209 w 361950"/>
              <a:gd name="connsiteY0" fmla="*/ 106170 h 361950"/>
              <a:gd name="connsiteX1" fmla="*/ 220475 w 361950"/>
              <a:gd name="connsiteY1" fmla="*/ 106287 h 361950"/>
              <a:gd name="connsiteX2" fmla="*/ 220475 w 361950"/>
              <a:gd name="connsiteY2" fmla="*/ 112904 h 361950"/>
              <a:gd name="connsiteX3" fmla="*/ 283702 w 361950"/>
              <a:gd name="connsiteY3" fmla="*/ 176131 h 361950"/>
              <a:gd name="connsiteX4" fmla="*/ 283669 w 361950"/>
              <a:gd name="connsiteY4" fmla="*/ 176212 h 361950"/>
              <a:gd name="connsiteX5" fmla="*/ 63503 w 361950"/>
              <a:gd name="connsiteY5" fmla="*/ 176212 h 361950"/>
              <a:gd name="connsiteX6" fmla="*/ 58740 w 361950"/>
              <a:gd name="connsiteY6" fmla="*/ 180975 h 361950"/>
              <a:gd name="connsiteX7" fmla="*/ 63503 w 361950"/>
              <a:gd name="connsiteY7" fmla="*/ 185737 h 361950"/>
              <a:gd name="connsiteX8" fmla="*/ 283669 w 361950"/>
              <a:gd name="connsiteY8" fmla="*/ 185737 h 361950"/>
              <a:gd name="connsiteX9" fmla="*/ 283716 w 361950"/>
              <a:gd name="connsiteY9" fmla="*/ 185785 h 361950"/>
              <a:gd name="connsiteX10" fmla="*/ 283702 w 361950"/>
              <a:gd name="connsiteY10" fmla="*/ 185818 h 361950"/>
              <a:gd name="connsiteX11" fmla="*/ 220475 w 361950"/>
              <a:gd name="connsiteY11" fmla="*/ 249045 h 361950"/>
              <a:gd name="connsiteX12" fmla="*/ 220358 w 361950"/>
              <a:gd name="connsiteY12" fmla="*/ 255779 h 361950"/>
              <a:gd name="connsiteX13" fmla="*/ 227092 w 361950"/>
              <a:gd name="connsiteY13" fmla="*/ 255897 h 361950"/>
              <a:gd name="connsiteX14" fmla="*/ 227209 w 361950"/>
              <a:gd name="connsiteY14" fmla="*/ 255779 h 361950"/>
              <a:gd name="connsiteX15" fmla="*/ 298647 w 361950"/>
              <a:gd name="connsiteY15" fmla="*/ 184342 h 361950"/>
              <a:gd name="connsiteX16" fmla="*/ 298647 w 361950"/>
              <a:gd name="connsiteY16" fmla="*/ 177608 h 361950"/>
              <a:gd name="connsiteX17" fmla="*/ 180975 w 361950"/>
              <a:gd name="connsiteY17" fmla="*/ 9525 h 361950"/>
              <a:gd name="connsiteX18" fmla="*/ 352425 w 361950"/>
              <a:gd name="connsiteY18" fmla="*/ 180975 h 361950"/>
              <a:gd name="connsiteX19" fmla="*/ 180975 w 361950"/>
              <a:gd name="connsiteY19" fmla="*/ 352425 h 361950"/>
              <a:gd name="connsiteX20" fmla="*/ 9525 w 361950"/>
              <a:gd name="connsiteY20" fmla="*/ 180975 h 361950"/>
              <a:gd name="connsiteX21" fmla="*/ 180975 w 361950"/>
              <a:gd name="connsiteY21" fmla="*/ 9525 h 361950"/>
              <a:gd name="connsiteX22" fmla="*/ 180975 w 361950"/>
              <a:gd name="connsiteY22" fmla="*/ 0 h 361950"/>
              <a:gd name="connsiteX23" fmla="*/ 0 w 361950"/>
              <a:gd name="connsiteY23" fmla="*/ 180975 h 361950"/>
              <a:gd name="connsiteX24" fmla="*/ 180975 w 361950"/>
              <a:gd name="connsiteY24" fmla="*/ 361950 h 361950"/>
              <a:gd name="connsiteX25" fmla="*/ 361950 w 361950"/>
              <a:gd name="connsiteY25" fmla="*/ 180975 h 361950"/>
              <a:gd name="connsiteX26" fmla="*/ 180975 w 361950"/>
              <a:gd name="connsiteY26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950" h="361950">
                <a:moveTo>
                  <a:pt x="227209" y="106170"/>
                </a:moveTo>
                <a:cubicBezTo>
                  <a:pt x="225317" y="104342"/>
                  <a:pt x="222303" y="104395"/>
                  <a:pt x="220475" y="106287"/>
                </a:cubicBezTo>
                <a:cubicBezTo>
                  <a:pt x="218693" y="108133"/>
                  <a:pt x="218693" y="111059"/>
                  <a:pt x="220475" y="112904"/>
                </a:cubicBezTo>
                <a:lnTo>
                  <a:pt x="283702" y="176131"/>
                </a:lnTo>
                <a:cubicBezTo>
                  <a:pt x="283745" y="176174"/>
                  <a:pt x="283731" y="176212"/>
                  <a:pt x="283669" y="176212"/>
                </a:cubicBezTo>
                <a:lnTo>
                  <a:pt x="63503" y="176212"/>
                </a:lnTo>
                <a:cubicBezTo>
                  <a:pt x="60872" y="176212"/>
                  <a:pt x="58740" y="178344"/>
                  <a:pt x="58740" y="180975"/>
                </a:cubicBezTo>
                <a:cubicBezTo>
                  <a:pt x="58740" y="183605"/>
                  <a:pt x="60872" y="185737"/>
                  <a:pt x="63503" y="185737"/>
                </a:cubicBezTo>
                <a:lnTo>
                  <a:pt x="283669" y="185737"/>
                </a:lnTo>
                <a:cubicBezTo>
                  <a:pt x="283695" y="185738"/>
                  <a:pt x="283716" y="185759"/>
                  <a:pt x="283716" y="185785"/>
                </a:cubicBezTo>
                <a:cubicBezTo>
                  <a:pt x="283716" y="185798"/>
                  <a:pt x="283711" y="185810"/>
                  <a:pt x="283702" y="185818"/>
                </a:cubicBezTo>
                <a:lnTo>
                  <a:pt x="220475" y="249045"/>
                </a:lnTo>
                <a:cubicBezTo>
                  <a:pt x="218583" y="250873"/>
                  <a:pt x="218531" y="253887"/>
                  <a:pt x="220358" y="255779"/>
                </a:cubicBezTo>
                <a:cubicBezTo>
                  <a:pt x="222185" y="257672"/>
                  <a:pt x="225201" y="257724"/>
                  <a:pt x="227092" y="255897"/>
                </a:cubicBezTo>
                <a:cubicBezTo>
                  <a:pt x="227132" y="255858"/>
                  <a:pt x="227171" y="255819"/>
                  <a:pt x="227209" y="255779"/>
                </a:cubicBezTo>
                <a:lnTo>
                  <a:pt x="298647" y="184342"/>
                </a:lnTo>
                <a:cubicBezTo>
                  <a:pt x="300506" y="182482"/>
                  <a:pt x="300506" y="179467"/>
                  <a:pt x="298647" y="177608"/>
                </a:cubicBezTo>
                <a:close/>
                <a:moveTo>
                  <a:pt x="180975" y="9525"/>
                </a:moveTo>
                <a:cubicBezTo>
                  <a:pt x="275664" y="9525"/>
                  <a:pt x="352425" y="86285"/>
                  <a:pt x="352425" y="180975"/>
                </a:cubicBezTo>
                <a:cubicBezTo>
                  <a:pt x="352425" y="275664"/>
                  <a:pt x="275664" y="352425"/>
                  <a:pt x="180975" y="352425"/>
                </a:cubicBezTo>
                <a:cubicBezTo>
                  <a:pt x="86286" y="352425"/>
                  <a:pt x="9525" y="275664"/>
                  <a:pt x="9525" y="180975"/>
                </a:cubicBezTo>
                <a:cubicBezTo>
                  <a:pt x="9624" y="86327"/>
                  <a:pt x="86327" y="9624"/>
                  <a:pt x="180975" y="9525"/>
                </a:cubicBezTo>
                <a:close/>
                <a:moveTo>
                  <a:pt x="180975" y="0"/>
                </a:moveTo>
                <a:cubicBezTo>
                  <a:pt x="81026" y="0"/>
                  <a:pt x="0" y="81025"/>
                  <a:pt x="0" y="180975"/>
                </a:cubicBezTo>
                <a:cubicBezTo>
                  <a:pt x="0" y="280925"/>
                  <a:pt x="81026" y="361950"/>
                  <a:pt x="180975" y="361950"/>
                </a:cubicBezTo>
                <a:cubicBezTo>
                  <a:pt x="280925" y="361950"/>
                  <a:pt x="361950" y="280925"/>
                  <a:pt x="361950" y="180975"/>
                </a:cubicBezTo>
                <a:cubicBezTo>
                  <a:pt x="361950" y="81025"/>
                  <a:pt x="280925" y="0"/>
                  <a:pt x="18097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solidFill>
              <a:srgbClr val="283D7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07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BA2C4C8D-9D52-CE03-2EAD-E02C3907DB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r="3696"/>
          <a:stretch/>
        </p:blipFill>
        <p:spPr>
          <a:xfrm>
            <a:off x="5188120" y="1202154"/>
            <a:ext cx="3712269" cy="5010756"/>
          </a:xfrm>
        </p:spPr>
      </p:pic>
      <p:pic>
        <p:nvPicPr>
          <p:cNvPr id="17" name="Marcador de posición de imagen 16" descr="Imagen que contiene exterior, camino, persona, hombre&#10;&#10;Descripción generada automáticamente">
            <a:extLst>
              <a:ext uri="{FF2B5EF4-FFF2-40B4-BE49-F238E27FC236}">
                <a16:creationId xmlns:a16="http://schemas.microsoft.com/office/drawing/2014/main" id="{1E06DCAD-6B7F-612F-D7A2-9690964D1A3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" b="4652"/>
          <a:stretch>
            <a:fillRect/>
          </a:stretch>
        </p:blipFill>
        <p:spPr>
          <a:xfrm>
            <a:off x="9035605" y="2677950"/>
            <a:ext cx="1905919" cy="2093204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C7DE79-C5E6-70D9-FF33-59D1617435C1}"/>
              </a:ext>
            </a:extLst>
          </p:cNvPr>
          <p:cNvSpPr txBox="1"/>
          <p:nvPr/>
        </p:nvSpPr>
        <p:spPr>
          <a:xfrm>
            <a:off x="5413101" y="5297180"/>
            <a:ext cx="197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ESTACIONES DE TRANSFERENCIA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FC0A85-754D-41F4-8371-951B06C0780F}"/>
              </a:ext>
            </a:extLst>
          </p:cNvPr>
          <p:cNvSpPr txBox="1"/>
          <p:nvPr/>
        </p:nvSpPr>
        <p:spPr>
          <a:xfrm>
            <a:off x="9139883" y="4313079"/>
            <a:ext cx="18016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Básculas</a:t>
            </a:r>
          </a:p>
        </p:txBody>
      </p:sp>
      <p:sp>
        <p:nvSpPr>
          <p:cNvPr id="6" name="TextBox 101">
            <a:extLst>
              <a:ext uri="{FF2B5EF4-FFF2-40B4-BE49-F238E27FC236}">
                <a16:creationId xmlns:a16="http://schemas.microsoft.com/office/drawing/2014/main" id="{8B07BEB9-3EF0-B8A2-26BD-D716B95BED0E}"/>
              </a:ext>
            </a:extLst>
          </p:cNvPr>
          <p:cNvSpPr txBox="1"/>
          <p:nvPr/>
        </p:nvSpPr>
        <p:spPr>
          <a:xfrm>
            <a:off x="1483351" y="2152047"/>
            <a:ext cx="4523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ESTACIONES DE TRANSFERENCIA</a:t>
            </a:r>
          </a:p>
        </p:txBody>
      </p:sp>
      <p:sp>
        <p:nvSpPr>
          <p:cNvPr id="14" name="TextBox 102">
            <a:extLst>
              <a:ext uri="{FF2B5EF4-FFF2-40B4-BE49-F238E27FC236}">
                <a16:creationId xmlns:a16="http://schemas.microsoft.com/office/drawing/2014/main" id="{30BEC5F0-6AB1-CF4B-BC24-EB6F98603E9A}"/>
              </a:ext>
            </a:extLst>
          </p:cNvPr>
          <p:cNvSpPr txBox="1"/>
          <p:nvPr/>
        </p:nvSpPr>
        <p:spPr>
          <a:xfrm>
            <a:off x="1520877" y="3289316"/>
            <a:ext cx="293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Gestión de 2.150 </a:t>
            </a:r>
            <a:r>
              <a:rPr lang="es-MX" dirty="0" err="1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Tn</a:t>
            </a:r>
            <a:r>
              <a:rPr lang="es-MX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de RS acumulados, durante enero - mayo en las ETN y ETS.</a:t>
            </a:r>
            <a:r>
              <a:rPr lang="en-US" b="1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30" name="Straight Connector 86">
            <a:extLst>
              <a:ext uri="{FF2B5EF4-FFF2-40B4-BE49-F238E27FC236}">
                <a16:creationId xmlns:a16="http://schemas.microsoft.com/office/drawing/2014/main" id="{8C3D4BCE-0228-0CA9-B3E1-AAADB2C9DA5D}"/>
              </a:ext>
            </a:extLst>
          </p:cNvPr>
          <p:cNvCxnSpPr>
            <a:cxnSpLocks/>
          </p:cNvCxnSpPr>
          <p:nvPr/>
        </p:nvCxnSpPr>
        <p:spPr>
          <a:xfrm>
            <a:off x="660400" y="745121"/>
            <a:ext cx="0" cy="5795526"/>
          </a:xfrm>
          <a:prstGeom prst="line">
            <a:avLst/>
          </a:prstGeom>
          <a:ln>
            <a:solidFill>
              <a:srgbClr val="1D41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87">
            <a:hlinkClick r:id="" action="ppaction://noaction"/>
            <a:extLst>
              <a:ext uri="{FF2B5EF4-FFF2-40B4-BE49-F238E27FC236}">
                <a16:creationId xmlns:a16="http://schemas.microsoft.com/office/drawing/2014/main" id="{11B32CC7-EA63-F428-9D2E-930E267FF811}"/>
              </a:ext>
            </a:extLst>
          </p:cNvPr>
          <p:cNvSpPr/>
          <p:nvPr/>
        </p:nvSpPr>
        <p:spPr>
          <a:xfrm>
            <a:off x="472542" y="2857795"/>
            <a:ext cx="372532" cy="372532"/>
          </a:xfrm>
          <a:prstGeom prst="ellipse">
            <a:avLst/>
          </a:prstGeom>
          <a:solidFill>
            <a:srgbClr val="E7373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88">
            <a:hlinkClick r:id="" action="ppaction://noaction"/>
            <a:extLst>
              <a:ext uri="{FF2B5EF4-FFF2-40B4-BE49-F238E27FC236}">
                <a16:creationId xmlns:a16="http://schemas.microsoft.com/office/drawing/2014/main" id="{2D35D16D-E4D4-7A07-C7F3-31497BD2B72F}"/>
              </a:ext>
            </a:extLst>
          </p:cNvPr>
          <p:cNvSpPr/>
          <p:nvPr/>
        </p:nvSpPr>
        <p:spPr>
          <a:xfrm>
            <a:off x="571500" y="636340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89">
            <a:hlinkClick r:id="" action="ppaction://noaction"/>
            <a:extLst>
              <a:ext uri="{FF2B5EF4-FFF2-40B4-BE49-F238E27FC236}">
                <a16:creationId xmlns:a16="http://schemas.microsoft.com/office/drawing/2014/main" id="{45B331C7-6F29-AAB7-B183-673C6650A999}"/>
              </a:ext>
            </a:extLst>
          </p:cNvPr>
          <p:cNvSpPr/>
          <p:nvPr/>
        </p:nvSpPr>
        <p:spPr>
          <a:xfrm>
            <a:off x="571500" y="1803195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90">
            <a:hlinkClick r:id="" action="ppaction://noaction"/>
            <a:extLst>
              <a:ext uri="{FF2B5EF4-FFF2-40B4-BE49-F238E27FC236}">
                <a16:creationId xmlns:a16="http://schemas.microsoft.com/office/drawing/2014/main" id="{C2A3227C-6FE8-3EEA-45EC-16B4E95C0F2B}"/>
              </a:ext>
            </a:extLst>
          </p:cNvPr>
          <p:cNvSpPr/>
          <p:nvPr/>
        </p:nvSpPr>
        <p:spPr>
          <a:xfrm>
            <a:off x="571500" y="4139744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91">
            <a:hlinkClick r:id="" action="ppaction://noaction"/>
            <a:extLst>
              <a:ext uri="{FF2B5EF4-FFF2-40B4-BE49-F238E27FC236}">
                <a16:creationId xmlns:a16="http://schemas.microsoft.com/office/drawing/2014/main" id="{FCD4A562-F19D-4B2E-7A80-B10E26C9933A}"/>
              </a:ext>
            </a:extLst>
          </p:cNvPr>
          <p:cNvSpPr/>
          <p:nvPr/>
        </p:nvSpPr>
        <p:spPr>
          <a:xfrm>
            <a:off x="571500" y="5208337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91">
            <a:hlinkClick r:id="" action="ppaction://noaction"/>
            <a:extLst>
              <a:ext uri="{FF2B5EF4-FFF2-40B4-BE49-F238E27FC236}">
                <a16:creationId xmlns:a16="http://schemas.microsoft.com/office/drawing/2014/main" id="{235008DD-1A09-D1D1-16EC-CE2CB4E7F6DA}"/>
              </a:ext>
            </a:extLst>
          </p:cNvPr>
          <p:cNvSpPr/>
          <p:nvPr/>
        </p:nvSpPr>
        <p:spPr>
          <a:xfrm>
            <a:off x="573293" y="6361199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Marcador de posición de imagen 59" descr="Imagen que contiene exterior, edificio, moto, parado&#10;&#10;Descripción generada automáticamente">
            <a:extLst>
              <a:ext uri="{FF2B5EF4-FFF2-40B4-BE49-F238E27FC236}">
                <a16:creationId xmlns:a16="http://schemas.microsoft.com/office/drawing/2014/main" id="{6BC321B1-E84A-EE72-D29C-5E2C72BBC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r="19651"/>
          <a:stretch>
            <a:fillRect/>
          </a:stretch>
        </p:blipFill>
        <p:spPr>
          <a:xfrm>
            <a:off x="11071516" y="2677950"/>
            <a:ext cx="1905919" cy="2093204"/>
          </a:xfrm>
          <a:custGeom>
            <a:avLst/>
            <a:gdLst>
              <a:gd name="connsiteX0" fmla="*/ 60399 w 1905919"/>
              <a:gd name="connsiteY0" fmla="*/ 0 h 2093204"/>
              <a:gd name="connsiteX1" fmla="*/ 1845520 w 1905919"/>
              <a:gd name="connsiteY1" fmla="*/ 0 h 2093204"/>
              <a:gd name="connsiteX2" fmla="*/ 1905919 w 1905919"/>
              <a:gd name="connsiteY2" fmla="*/ 60399 h 2093204"/>
              <a:gd name="connsiteX3" fmla="*/ 1905919 w 1905919"/>
              <a:gd name="connsiteY3" fmla="*/ 2032805 h 2093204"/>
              <a:gd name="connsiteX4" fmla="*/ 1845520 w 1905919"/>
              <a:gd name="connsiteY4" fmla="*/ 2093204 h 2093204"/>
              <a:gd name="connsiteX5" fmla="*/ 60399 w 1905919"/>
              <a:gd name="connsiteY5" fmla="*/ 2093204 h 2093204"/>
              <a:gd name="connsiteX6" fmla="*/ 0 w 1905919"/>
              <a:gd name="connsiteY6" fmla="*/ 2032805 h 2093204"/>
              <a:gd name="connsiteX7" fmla="*/ 0 w 1905919"/>
              <a:gd name="connsiteY7" fmla="*/ 60399 h 2093204"/>
              <a:gd name="connsiteX8" fmla="*/ 60399 w 1905919"/>
              <a:gd name="connsiteY8" fmla="*/ 0 h 209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919" h="2093204">
                <a:moveTo>
                  <a:pt x="60399" y="0"/>
                </a:moveTo>
                <a:lnTo>
                  <a:pt x="1845520" y="0"/>
                </a:lnTo>
                <a:cubicBezTo>
                  <a:pt x="1878877" y="0"/>
                  <a:pt x="1905919" y="27042"/>
                  <a:pt x="1905919" y="60399"/>
                </a:cubicBezTo>
                <a:lnTo>
                  <a:pt x="1905919" y="2032805"/>
                </a:lnTo>
                <a:cubicBezTo>
                  <a:pt x="1905919" y="2066162"/>
                  <a:pt x="1878877" y="2093204"/>
                  <a:pt x="1845520" y="2093204"/>
                </a:cubicBezTo>
                <a:lnTo>
                  <a:pt x="60399" y="2093204"/>
                </a:lnTo>
                <a:cubicBezTo>
                  <a:pt x="27042" y="2093204"/>
                  <a:pt x="0" y="2066162"/>
                  <a:pt x="0" y="2032805"/>
                </a:cubicBezTo>
                <a:lnTo>
                  <a:pt x="0" y="60399"/>
                </a:lnTo>
                <a:cubicBezTo>
                  <a:pt x="0" y="27042"/>
                  <a:pt x="27042" y="0"/>
                  <a:pt x="6039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22">
            <a:extLst>
              <a:ext uri="{FF2B5EF4-FFF2-40B4-BE49-F238E27FC236}">
                <a16:creationId xmlns:a16="http://schemas.microsoft.com/office/drawing/2014/main" id="{59C6B65C-A8B5-FEC2-C1B1-A3B3BDFCD7E9}"/>
              </a:ext>
            </a:extLst>
          </p:cNvPr>
          <p:cNvSpPr txBox="1"/>
          <p:nvPr/>
        </p:nvSpPr>
        <p:spPr>
          <a:xfrm>
            <a:off x="11175794" y="4313079"/>
            <a:ext cx="18016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Operación directa de la ETS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pic>
        <p:nvPicPr>
          <p:cNvPr id="56" name="Marcador de posición de imagen 17">
            <a:extLst>
              <a:ext uri="{FF2B5EF4-FFF2-40B4-BE49-F238E27FC236}">
                <a16:creationId xmlns:a16="http://schemas.microsoft.com/office/drawing/2014/main" id="{2FB6515D-302A-D70A-B355-D77047F90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" b="6069"/>
          <a:stretch/>
        </p:blipFill>
        <p:spPr>
          <a:xfrm>
            <a:off x="13274609" y="2690502"/>
            <a:ext cx="1905919" cy="2093204"/>
          </a:xfrm>
          <a:custGeom>
            <a:avLst/>
            <a:gdLst>
              <a:gd name="connsiteX0" fmla="*/ 60399 w 1905919"/>
              <a:gd name="connsiteY0" fmla="*/ 0 h 2093204"/>
              <a:gd name="connsiteX1" fmla="*/ 1845520 w 1905919"/>
              <a:gd name="connsiteY1" fmla="*/ 0 h 2093204"/>
              <a:gd name="connsiteX2" fmla="*/ 1905919 w 1905919"/>
              <a:gd name="connsiteY2" fmla="*/ 60399 h 2093204"/>
              <a:gd name="connsiteX3" fmla="*/ 1905919 w 1905919"/>
              <a:gd name="connsiteY3" fmla="*/ 2032805 h 2093204"/>
              <a:gd name="connsiteX4" fmla="*/ 1845520 w 1905919"/>
              <a:gd name="connsiteY4" fmla="*/ 2093204 h 2093204"/>
              <a:gd name="connsiteX5" fmla="*/ 60399 w 1905919"/>
              <a:gd name="connsiteY5" fmla="*/ 2093204 h 2093204"/>
              <a:gd name="connsiteX6" fmla="*/ 0 w 1905919"/>
              <a:gd name="connsiteY6" fmla="*/ 2032805 h 2093204"/>
              <a:gd name="connsiteX7" fmla="*/ 0 w 1905919"/>
              <a:gd name="connsiteY7" fmla="*/ 60399 h 2093204"/>
              <a:gd name="connsiteX8" fmla="*/ 60399 w 1905919"/>
              <a:gd name="connsiteY8" fmla="*/ 0 h 209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919" h="2093204">
                <a:moveTo>
                  <a:pt x="60399" y="0"/>
                </a:moveTo>
                <a:lnTo>
                  <a:pt x="1845520" y="0"/>
                </a:lnTo>
                <a:cubicBezTo>
                  <a:pt x="1878877" y="0"/>
                  <a:pt x="1905919" y="27042"/>
                  <a:pt x="1905919" y="60399"/>
                </a:cubicBezTo>
                <a:lnTo>
                  <a:pt x="1905919" y="2032805"/>
                </a:lnTo>
                <a:cubicBezTo>
                  <a:pt x="1905919" y="2066162"/>
                  <a:pt x="1878877" y="2093204"/>
                  <a:pt x="1845520" y="2093204"/>
                </a:cubicBezTo>
                <a:lnTo>
                  <a:pt x="60399" y="2093204"/>
                </a:lnTo>
                <a:cubicBezTo>
                  <a:pt x="27042" y="2093204"/>
                  <a:pt x="0" y="2066162"/>
                  <a:pt x="0" y="2032805"/>
                </a:cubicBezTo>
                <a:lnTo>
                  <a:pt x="0" y="60399"/>
                </a:lnTo>
                <a:cubicBezTo>
                  <a:pt x="0" y="27042"/>
                  <a:pt x="27042" y="0"/>
                  <a:pt x="6039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7" name="TextBox 60">
            <a:extLst>
              <a:ext uri="{FF2B5EF4-FFF2-40B4-BE49-F238E27FC236}">
                <a16:creationId xmlns:a16="http://schemas.microsoft.com/office/drawing/2014/main" id="{2DAA1B16-92FF-8C3F-FEF0-9381BCB0D0FB}"/>
              </a:ext>
            </a:extLst>
          </p:cNvPr>
          <p:cNvSpPr txBox="1"/>
          <p:nvPr/>
        </p:nvSpPr>
        <p:spPr>
          <a:xfrm>
            <a:off x="13378887" y="4325631"/>
            <a:ext cx="1801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Rehabilitación</a:t>
            </a: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 de la Plataforma</a:t>
            </a:r>
          </a:p>
        </p:txBody>
      </p:sp>
      <p:pic>
        <p:nvPicPr>
          <p:cNvPr id="59" name="Imagen 58" descr="Texto&#10;&#10;Descripción generada automáticamente con confianza media">
            <a:extLst>
              <a:ext uri="{FF2B5EF4-FFF2-40B4-BE49-F238E27FC236}">
                <a16:creationId xmlns:a16="http://schemas.microsoft.com/office/drawing/2014/main" id="{6785BB84-A443-F801-35FD-261257666A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11" y="366570"/>
            <a:ext cx="7276672" cy="94168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CECA9A8-C85B-2342-0D12-1BA42CFFA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3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65F0C7C-4DF1-8349-13D8-9CCA01383F9D}"/>
              </a:ext>
            </a:extLst>
          </p:cNvPr>
          <p:cNvSpPr/>
          <p:nvPr/>
        </p:nvSpPr>
        <p:spPr>
          <a:xfrm>
            <a:off x="10932431" y="5749464"/>
            <a:ext cx="361950" cy="361950"/>
          </a:xfrm>
          <a:custGeom>
            <a:avLst/>
            <a:gdLst>
              <a:gd name="connsiteX0" fmla="*/ 227210 w 361950"/>
              <a:gd name="connsiteY0" fmla="*/ 106170 h 361950"/>
              <a:gd name="connsiteX1" fmla="*/ 298648 w 361950"/>
              <a:gd name="connsiteY1" fmla="*/ 177608 h 361950"/>
              <a:gd name="connsiteX2" fmla="*/ 298648 w 361950"/>
              <a:gd name="connsiteY2" fmla="*/ 184342 h 361950"/>
              <a:gd name="connsiteX3" fmla="*/ 227210 w 361950"/>
              <a:gd name="connsiteY3" fmla="*/ 255779 h 361950"/>
              <a:gd name="connsiteX4" fmla="*/ 227093 w 361950"/>
              <a:gd name="connsiteY4" fmla="*/ 255897 h 361950"/>
              <a:gd name="connsiteX5" fmla="*/ 220359 w 361950"/>
              <a:gd name="connsiteY5" fmla="*/ 255779 h 361950"/>
              <a:gd name="connsiteX6" fmla="*/ 220476 w 361950"/>
              <a:gd name="connsiteY6" fmla="*/ 249045 h 361950"/>
              <a:gd name="connsiteX7" fmla="*/ 283703 w 361950"/>
              <a:gd name="connsiteY7" fmla="*/ 185818 h 361950"/>
              <a:gd name="connsiteX8" fmla="*/ 283717 w 361950"/>
              <a:gd name="connsiteY8" fmla="*/ 185785 h 361950"/>
              <a:gd name="connsiteX9" fmla="*/ 283670 w 361950"/>
              <a:gd name="connsiteY9" fmla="*/ 185737 h 361950"/>
              <a:gd name="connsiteX10" fmla="*/ 63504 w 361950"/>
              <a:gd name="connsiteY10" fmla="*/ 185737 h 361950"/>
              <a:gd name="connsiteX11" fmla="*/ 58741 w 361950"/>
              <a:gd name="connsiteY11" fmla="*/ 180975 h 361950"/>
              <a:gd name="connsiteX12" fmla="*/ 63504 w 361950"/>
              <a:gd name="connsiteY12" fmla="*/ 176212 h 361950"/>
              <a:gd name="connsiteX13" fmla="*/ 283670 w 361950"/>
              <a:gd name="connsiteY13" fmla="*/ 176212 h 361950"/>
              <a:gd name="connsiteX14" fmla="*/ 283703 w 361950"/>
              <a:gd name="connsiteY14" fmla="*/ 176131 h 361950"/>
              <a:gd name="connsiteX15" fmla="*/ 220476 w 361950"/>
              <a:gd name="connsiteY15" fmla="*/ 112904 h 361950"/>
              <a:gd name="connsiteX16" fmla="*/ 220476 w 361950"/>
              <a:gd name="connsiteY16" fmla="*/ 106287 h 361950"/>
              <a:gd name="connsiteX17" fmla="*/ 227210 w 361950"/>
              <a:gd name="connsiteY17" fmla="*/ 106170 h 361950"/>
              <a:gd name="connsiteX18" fmla="*/ 180975 w 361950"/>
              <a:gd name="connsiteY18" fmla="*/ 9525 h 361950"/>
              <a:gd name="connsiteX19" fmla="*/ 9525 w 361950"/>
              <a:gd name="connsiteY19" fmla="*/ 180975 h 361950"/>
              <a:gd name="connsiteX20" fmla="*/ 180975 w 361950"/>
              <a:gd name="connsiteY20" fmla="*/ 352425 h 361950"/>
              <a:gd name="connsiteX21" fmla="*/ 352425 w 361950"/>
              <a:gd name="connsiteY21" fmla="*/ 180975 h 361950"/>
              <a:gd name="connsiteX22" fmla="*/ 180975 w 361950"/>
              <a:gd name="connsiteY22" fmla="*/ 9525 h 361950"/>
              <a:gd name="connsiteX23" fmla="*/ 180975 w 361950"/>
              <a:gd name="connsiteY23" fmla="*/ 0 h 361950"/>
              <a:gd name="connsiteX24" fmla="*/ 361950 w 361950"/>
              <a:gd name="connsiteY24" fmla="*/ 180975 h 361950"/>
              <a:gd name="connsiteX25" fmla="*/ 180975 w 361950"/>
              <a:gd name="connsiteY25" fmla="*/ 361950 h 361950"/>
              <a:gd name="connsiteX26" fmla="*/ 0 w 361950"/>
              <a:gd name="connsiteY26" fmla="*/ 180975 h 361950"/>
              <a:gd name="connsiteX27" fmla="*/ 180975 w 361950"/>
              <a:gd name="connsiteY27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61950" h="361950">
                <a:moveTo>
                  <a:pt x="227210" y="106170"/>
                </a:moveTo>
                <a:lnTo>
                  <a:pt x="298648" y="177608"/>
                </a:lnTo>
                <a:cubicBezTo>
                  <a:pt x="300507" y="179467"/>
                  <a:pt x="300507" y="182482"/>
                  <a:pt x="298648" y="184342"/>
                </a:cubicBezTo>
                <a:lnTo>
                  <a:pt x="227210" y="255779"/>
                </a:lnTo>
                <a:cubicBezTo>
                  <a:pt x="227172" y="255819"/>
                  <a:pt x="227133" y="255858"/>
                  <a:pt x="227093" y="255897"/>
                </a:cubicBezTo>
                <a:cubicBezTo>
                  <a:pt x="225202" y="257724"/>
                  <a:pt x="222186" y="257672"/>
                  <a:pt x="220359" y="255779"/>
                </a:cubicBezTo>
                <a:cubicBezTo>
                  <a:pt x="218532" y="253887"/>
                  <a:pt x="218584" y="250873"/>
                  <a:pt x="220476" y="249045"/>
                </a:cubicBezTo>
                <a:lnTo>
                  <a:pt x="283703" y="185818"/>
                </a:lnTo>
                <a:cubicBezTo>
                  <a:pt x="283712" y="185810"/>
                  <a:pt x="283717" y="185798"/>
                  <a:pt x="283717" y="185785"/>
                </a:cubicBezTo>
                <a:cubicBezTo>
                  <a:pt x="283717" y="185759"/>
                  <a:pt x="283696" y="185738"/>
                  <a:pt x="283670" y="185737"/>
                </a:cubicBezTo>
                <a:lnTo>
                  <a:pt x="63504" y="185737"/>
                </a:lnTo>
                <a:cubicBezTo>
                  <a:pt x="60873" y="185737"/>
                  <a:pt x="58741" y="183605"/>
                  <a:pt x="58741" y="180975"/>
                </a:cubicBezTo>
                <a:cubicBezTo>
                  <a:pt x="58741" y="178344"/>
                  <a:pt x="60873" y="176212"/>
                  <a:pt x="63504" y="176212"/>
                </a:cubicBezTo>
                <a:lnTo>
                  <a:pt x="283670" y="176212"/>
                </a:lnTo>
                <a:cubicBezTo>
                  <a:pt x="283732" y="176212"/>
                  <a:pt x="283746" y="176174"/>
                  <a:pt x="283703" y="176131"/>
                </a:cubicBezTo>
                <a:lnTo>
                  <a:pt x="220476" y="112904"/>
                </a:lnTo>
                <a:cubicBezTo>
                  <a:pt x="218694" y="111059"/>
                  <a:pt x="218694" y="108133"/>
                  <a:pt x="220476" y="106287"/>
                </a:cubicBezTo>
                <a:cubicBezTo>
                  <a:pt x="222304" y="104395"/>
                  <a:pt x="225318" y="104342"/>
                  <a:pt x="227210" y="106170"/>
                </a:cubicBezTo>
                <a:close/>
                <a:moveTo>
                  <a:pt x="180975" y="9525"/>
                </a:moveTo>
                <a:cubicBezTo>
                  <a:pt x="86327" y="9624"/>
                  <a:pt x="9624" y="86327"/>
                  <a:pt x="9525" y="180975"/>
                </a:cubicBezTo>
                <a:cubicBezTo>
                  <a:pt x="9525" y="275664"/>
                  <a:pt x="86286" y="352425"/>
                  <a:pt x="180975" y="352425"/>
                </a:cubicBezTo>
                <a:cubicBezTo>
                  <a:pt x="275664" y="352425"/>
                  <a:pt x="352425" y="275664"/>
                  <a:pt x="352425" y="180975"/>
                </a:cubicBezTo>
                <a:cubicBezTo>
                  <a:pt x="352425" y="86285"/>
                  <a:pt x="275664" y="9525"/>
                  <a:pt x="180975" y="9525"/>
                </a:cubicBezTo>
                <a:close/>
                <a:moveTo>
                  <a:pt x="180975" y="0"/>
                </a:moveTo>
                <a:cubicBezTo>
                  <a:pt x="280925" y="0"/>
                  <a:pt x="361950" y="81025"/>
                  <a:pt x="361950" y="180975"/>
                </a:cubicBezTo>
                <a:cubicBezTo>
                  <a:pt x="361950" y="280925"/>
                  <a:pt x="280925" y="361950"/>
                  <a:pt x="180975" y="361950"/>
                </a:cubicBezTo>
                <a:cubicBezTo>
                  <a:pt x="81026" y="361950"/>
                  <a:pt x="0" y="280925"/>
                  <a:pt x="0" y="180975"/>
                </a:cubicBezTo>
                <a:cubicBezTo>
                  <a:pt x="0" y="81025"/>
                  <a:pt x="81026" y="0"/>
                  <a:pt x="18097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solidFill>
              <a:srgbClr val="283D7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Freeform: Shape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9D41F1-2403-AC72-B311-C809FB44DB7B}"/>
              </a:ext>
            </a:extLst>
          </p:cNvPr>
          <p:cNvSpPr/>
          <p:nvPr/>
        </p:nvSpPr>
        <p:spPr>
          <a:xfrm flipH="1">
            <a:off x="10299764" y="5749464"/>
            <a:ext cx="361950" cy="361950"/>
          </a:xfrm>
          <a:custGeom>
            <a:avLst/>
            <a:gdLst>
              <a:gd name="connsiteX0" fmla="*/ 227209 w 361950"/>
              <a:gd name="connsiteY0" fmla="*/ 106170 h 361950"/>
              <a:gd name="connsiteX1" fmla="*/ 220475 w 361950"/>
              <a:gd name="connsiteY1" fmla="*/ 106287 h 361950"/>
              <a:gd name="connsiteX2" fmla="*/ 220475 w 361950"/>
              <a:gd name="connsiteY2" fmla="*/ 112904 h 361950"/>
              <a:gd name="connsiteX3" fmla="*/ 283702 w 361950"/>
              <a:gd name="connsiteY3" fmla="*/ 176131 h 361950"/>
              <a:gd name="connsiteX4" fmla="*/ 283669 w 361950"/>
              <a:gd name="connsiteY4" fmla="*/ 176212 h 361950"/>
              <a:gd name="connsiteX5" fmla="*/ 63503 w 361950"/>
              <a:gd name="connsiteY5" fmla="*/ 176212 h 361950"/>
              <a:gd name="connsiteX6" fmla="*/ 58740 w 361950"/>
              <a:gd name="connsiteY6" fmla="*/ 180975 h 361950"/>
              <a:gd name="connsiteX7" fmla="*/ 63503 w 361950"/>
              <a:gd name="connsiteY7" fmla="*/ 185737 h 361950"/>
              <a:gd name="connsiteX8" fmla="*/ 283669 w 361950"/>
              <a:gd name="connsiteY8" fmla="*/ 185737 h 361950"/>
              <a:gd name="connsiteX9" fmla="*/ 283716 w 361950"/>
              <a:gd name="connsiteY9" fmla="*/ 185785 h 361950"/>
              <a:gd name="connsiteX10" fmla="*/ 283702 w 361950"/>
              <a:gd name="connsiteY10" fmla="*/ 185818 h 361950"/>
              <a:gd name="connsiteX11" fmla="*/ 220475 w 361950"/>
              <a:gd name="connsiteY11" fmla="*/ 249045 h 361950"/>
              <a:gd name="connsiteX12" fmla="*/ 220358 w 361950"/>
              <a:gd name="connsiteY12" fmla="*/ 255779 h 361950"/>
              <a:gd name="connsiteX13" fmla="*/ 227092 w 361950"/>
              <a:gd name="connsiteY13" fmla="*/ 255897 h 361950"/>
              <a:gd name="connsiteX14" fmla="*/ 227209 w 361950"/>
              <a:gd name="connsiteY14" fmla="*/ 255779 h 361950"/>
              <a:gd name="connsiteX15" fmla="*/ 298647 w 361950"/>
              <a:gd name="connsiteY15" fmla="*/ 184342 h 361950"/>
              <a:gd name="connsiteX16" fmla="*/ 298647 w 361950"/>
              <a:gd name="connsiteY16" fmla="*/ 177608 h 361950"/>
              <a:gd name="connsiteX17" fmla="*/ 180975 w 361950"/>
              <a:gd name="connsiteY17" fmla="*/ 9525 h 361950"/>
              <a:gd name="connsiteX18" fmla="*/ 352425 w 361950"/>
              <a:gd name="connsiteY18" fmla="*/ 180975 h 361950"/>
              <a:gd name="connsiteX19" fmla="*/ 180975 w 361950"/>
              <a:gd name="connsiteY19" fmla="*/ 352425 h 361950"/>
              <a:gd name="connsiteX20" fmla="*/ 9525 w 361950"/>
              <a:gd name="connsiteY20" fmla="*/ 180975 h 361950"/>
              <a:gd name="connsiteX21" fmla="*/ 180975 w 361950"/>
              <a:gd name="connsiteY21" fmla="*/ 9525 h 361950"/>
              <a:gd name="connsiteX22" fmla="*/ 180975 w 361950"/>
              <a:gd name="connsiteY22" fmla="*/ 0 h 361950"/>
              <a:gd name="connsiteX23" fmla="*/ 0 w 361950"/>
              <a:gd name="connsiteY23" fmla="*/ 180975 h 361950"/>
              <a:gd name="connsiteX24" fmla="*/ 180975 w 361950"/>
              <a:gd name="connsiteY24" fmla="*/ 361950 h 361950"/>
              <a:gd name="connsiteX25" fmla="*/ 361950 w 361950"/>
              <a:gd name="connsiteY25" fmla="*/ 180975 h 361950"/>
              <a:gd name="connsiteX26" fmla="*/ 180975 w 361950"/>
              <a:gd name="connsiteY26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950" h="361950">
                <a:moveTo>
                  <a:pt x="227209" y="106170"/>
                </a:moveTo>
                <a:cubicBezTo>
                  <a:pt x="225317" y="104342"/>
                  <a:pt x="222303" y="104395"/>
                  <a:pt x="220475" y="106287"/>
                </a:cubicBezTo>
                <a:cubicBezTo>
                  <a:pt x="218693" y="108133"/>
                  <a:pt x="218693" y="111059"/>
                  <a:pt x="220475" y="112904"/>
                </a:cubicBezTo>
                <a:lnTo>
                  <a:pt x="283702" y="176131"/>
                </a:lnTo>
                <a:cubicBezTo>
                  <a:pt x="283745" y="176174"/>
                  <a:pt x="283731" y="176212"/>
                  <a:pt x="283669" y="176212"/>
                </a:cubicBezTo>
                <a:lnTo>
                  <a:pt x="63503" y="176212"/>
                </a:lnTo>
                <a:cubicBezTo>
                  <a:pt x="60872" y="176212"/>
                  <a:pt x="58740" y="178344"/>
                  <a:pt x="58740" y="180975"/>
                </a:cubicBezTo>
                <a:cubicBezTo>
                  <a:pt x="58740" y="183605"/>
                  <a:pt x="60872" y="185737"/>
                  <a:pt x="63503" y="185737"/>
                </a:cubicBezTo>
                <a:lnTo>
                  <a:pt x="283669" y="185737"/>
                </a:lnTo>
                <a:cubicBezTo>
                  <a:pt x="283695" y="185738"/>
                  <a:pt x="283716" y="185759"/>
                  <a:pt x="283716" y="185785"/>
                </a:cubicBezTo>
                <a:cubicBezTo>
                  <a:pt x="283716" y="185798"/>
                  <a:pt x="283711" y="185810"/>
                  <a:pt x="283702" y="185818"/>
                </a:cubicBezTo>
                <a:lnTo>
                  <a:pt x="220475" y="249045"/>
                </a:lnTo>
                <a:cubicBezTo>
                  <a:pt x="218583" y="250873"/>
                  <a:pt x="218531" y="253887"/>
                  <a:pt x="220358" y="255779"/>
                </a:cubicBezTo>
                <a:cubicBezTo>
                  <a:pt x="222185" y="257672"/>
                  <a:pt x="225201" y="257724"/>
                  <a:pt x="227092" y="255897"/>
                </a:cubicBezTo>
                <a:cubicBezTo>
                  <a:pt x="227132" y="255858"/>
                  <a:pt x="227171" y="255819"/>
                  <a:pt x="227209" y="255779"/>
                </a:cubicBezTo>
                <a:lnTo>
                  <a:pt x="298647" y="184342"/>
                </a:lnTo>
                <a:cubicBezTo>
                  <a:pt x="300506" y="182482"/>
                  <a:pt x="300506" y="179467"/>
                  <a:pt x="298647" y="177608"/>
                </a:cubicBezTo>
                <a:close/>
                <a:moveTo>
                  <a:pt x="180975" y="9525"/>
                </a:moveTo>
                <a:cubicBezTo>
                  <a:pt x="275664" y="9525"/>
                  <a:pt x="352425" y="86285"/>
                  <a:pt x="352425" y="180975"/>
                </a:cubicBezTo>
                <a:cubicBezTo>
                  <a:pt x="352425" y="275664"/>
                  <a:pt x="275664" y="352425"/>
                  <a:pt x="180975" y="352425"/>
                </a:cubicBezTo>
                <a:cubicBezTo>
                  <a:pt x="86286" y="352425"/>
                  <a:pt x="9525" y="275664"/>
                  <a:pt x="9525" y="180975"/>
                </a:cubicBezTo>
                <a:cubicBezTo>
                  <a:pt x="9624" y="86327"/>
                  <a:pt x="86327" y="9624"/>
                  <a:pt x="180975" y="9525"/>
                </a:cubicBezTo>
                <a:close/>
                <a:moveTo>
                  <a:pt x="180975" y="0"/>
                </a:moveTo>
                <a:cubicBezTo>
                  <a:pt x="81026" y="0"/>
                  <a:pt x="0" y="81025"/>
                  <a:pt x="0" y="180975"/>
                </a:cubicBezTo>
                <a:cubicBezTo>
                  <a:pt x="0" y="280925"/>
                  <a:pt x="81026" y="361950"/>
                  <a:pt x="180975" y="361950"/>
                </a:cubicBezTo>
                <a:cubicBezTo>
                  <a:pt x="280925" y="361950"/>
                  <a:pt x="361950" y="280925"/>
                  <a:pt x="361950" y="180975"/>
                </a:cubicBezTo>
                <a:cubicBezTo>
                  <a:pt x="361950" y="81025"/>
                  <a:pt x="280925" y="0"/>
                  <a:pt x="18097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solidFill>
              <a:srgbClr val="283D7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11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 descr="Imagen que contiene exterior, camino, persona, hombre&#10;&#10;Descripción generada automáticamente">
            <a:extLst>
              <a:ext uri="{FF2B5EF4-FFF2-40B4-BE49-F238E27FC236}">
                <a16:creationId xmlns:a16="http://schemas.microsoft.com/office/drawing/2014/main" id="{4757ABEB-5A46-8BA3-26C5-EFF2753929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" r="5150"/>
          <a:stretch>
            <a:fillRect/>
          </a:stretch>
        </p:blipFill>
        <p:spPr>
          <a:xfrm>
            <a:off x="5083057" y="1137506"/>
            <a:ext cx="3742416" cy="5010756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FC5F75-1678-94AF-6717-1C86A5367834}"/>
              </a:ext>
            </a:extLst>
          </p:cNvPr>
          <p:cNvSpPr txBox="1"/>
          <p:nvPr/>
        </p:nvSpPr>
        <p:spPr>
          <a:xfrm>
            <a:off x="5527374" y="5449818"/>
            <a:ext cx="1975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Básculas</a:t>
            </a:r>
          </a:p>
        </p:txBody>
      </p:sp>
      <p:sp>
        <p:nvSpPr>
          <p:cNvPr id="6" name="TextBox 101">
            <a:extLst>
              <a:ext uri="{FF2B5EF4-FFF2-40B4-BE49-F238E27FC236}">
                <a16:creationId xmlns:a16="http://schemas.microsoft.com/office/drawing/2014/main" id="{95D02E92-2197-1A29-4F3D-809018D64B55}"/>
              </a:ext>
            </a:extLst>
          </p:cNvPr>
          <p:cNvSpPr txBox="1"/>
          <p:nvPr/>
        </p:nvSpPr>
        <p:spPr>
          <a:xfrm>
            <a:off x="930915" y="2001854"/>
            <a:ext cx="4350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REPOTENCIACIÓN</a:t>
            </a:r>
            <a:r>
              <a:rPr lang="en-US" sz="24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DE 2</a:t>
            </a:r>
          </a:p>
          <a:p>
            <a:r>
              <a:rPr lang="en-US" sz="2400" dirty="0">
                <a:solidFill>
                  <a:srgbClr val="E8383C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BÁSCULAS CON CERTIFICACIÓN INEN</a:t>
            </a:r>
            <a:endParaRPr lang="es-EC" sz="2400" dirty="0">
              <a:solidFill>
                <a:srgbClr val="E8383C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7" name="TextBox 102">
            <a:extLst>
              <a:ext uri="{FF2B5EF4-FFF2-40B4-BE49-F238E27FC236}">
                <a16:creationId xmlns:a16="http://schemas.microsoft.com/office/drawing/2014/main" id="{2FF297EB-4306-0790-FD49-420EAC281732}"/>
              </a:ext>
            </a:extLst>
          </p:cNvPr>
          <p:cNvSpPr txBox="1"/>
          <p:nvPr/>
        </p:nvSpPr>
        <p:spPr>
          <a:xfrm>
            <a:off x="1280015" y="3295615"/>
            <a:ext cx="3280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Adquisición de 2 plataformas para básculas de pesaje.</a:t>
            </a:r>
          </a:p>
          <a:p>
            <a:r>
              <a:rPr lang="en-US" dirty="0">
                <a:solidFill>
                  <a:srgbClr val="1D408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14" name="Straight Connector 86">
            <a:extLst>
              <a:ext uri="{FF2B5EF4-FFF2-40B4-BE49-F238E27FC236}">
                <a16:creationId xmlns:a16="http://schemas.microsoft.com/office/drawing/2014/main" id="{664046EC-BEB1-495B-3AEF-5E9D01A07524}"/>
              </a:ext>
            </a:extLst>
          </p:cNvPr>
          <p:cNvCxnSpPr>
            <a:cxnSpLocks/>
          </p:cNvCxnSpPr>
          <p:nvPr/>
        </p:nvCxnSpPr>
        <p:spPr>
          <a:xfrm>
            <a:off x="660400" y="745121"/>
            <a:ext cx="0" cy="5795526"/>
          </a:xfrm>
          <a:prstGeom prst="line">
            <a:avLst/>
          </a:prstGeom>
          <a:ln>
            <a:solidFill>
              <a:srgbClr val="1D41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87">
            <a:hlinkClick r:id="" action="ppaction://noaction"/>
            <a:extLst>
              <a:ext uri="{FF2B5EF4-FFF2-40B4-BE49-F238E27FC236}">
                <a16:creationId xmlns:a16="http://schemas.microsoft.com/office/drawing/2014/main" id="{AE07CD59-FB0E-D6BB-EC3E-47D350903409}"/>
              </a:ext>
            </a:extLst>
          </p:cNvPr>
          <p:cNvSpPr/>
          <p:nvPr/>
        </p:nvSpPr>
        <p:spPr>
          <a:xfrm>
            <a:off x="478164" y="4039051"/>
            <a:ext cx="372532" cy="372532"/>
          </a:xfrm>
          <a:prstGeom prst="ellipse">
            <a:avLst/>
          </a:prstGeom>
          <a:solidFill>
            <a:srgbClr val="E7373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88">
            <a:hlinkClick r:id="" action="ppaction://noaction"/>
            <a:extLst>
              <a:ext uri="{FF2B5EF4-FFF2-40B4-BE49-F238E27FC236}">
                <a16:creationId xmlns:a16="http://schemas.microsoft.com/office/drawing/2014/main" id="{CD0FFFFD-7224-2EDB-8EE4-2BCCFEE71D96}"/>
              </a:ext>
            </a:extLst>
          </p:cNvPr>
          <p:cNvSpPr/>
          <p:nvPr/>
        </p:nvSpPr>
        <p:spPr>
          <a:xfrm>
            <a:off x="571500" y="636340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89">
            <a:hlinkClick r:id="" action="ppaction://noaction"/>
            <a:extLst>
              <a:ext uri="{FF2B5EF4-FFF2-40B4-BE49-F238E27FC236}">
                <a16:creationId xmlns:a16="http://schemas.microsoft.com/office/drawing/2014/main" id="{0F8287D8-8F4B-AE3A-D0C9-4A9E2A87D848}"/>
              </a:ext>
            </a:extLst>
          </p:cNvPr>
          <p:cNvSpPr/>
          <p:nvPr/>
        </p:nvSpPr>
        <p:spPr>
          <a:xfrm>
            <a:off x="571500" y="1803195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90">
            <a:hlinkClick r:id="" action="ppaction://noaction"/>
            <a:extLst>
              <a:ext uri="{FF2B5EF4-FFF2-40B4-BE49-F238E27FC236}">
                <a16:creationId xmlns:a16="http://schemas.microsoft.com/office/drawing/2014/main" id="{82675AAE-9EFD-38E9-57A2-E8F2AB4B4340}"/>
              </a:ext>
            </a:extLst>
          </p:cNvPr>
          <p:cNvSpPr/>
          <p:nvPr/>
        </p:nvSpPr>
        <p:spPr>
          <a:xfrm>
            <a:off x="570880" y="2936972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91">
            <a:hlinkClick r:id="" action="ppaction://noaction"/>
            <a:extLst>
              <a:ext uri="{FF2B5EF4-FFF2-40B4-BE49-F238E27FC236}">
                <a16:creationId xmlns:a16="http://schemas.microsoft.com/office/drawing/2014/main" id="{DDF9E7C4-8E3B-77A1-75D6-2FC79927266B}"/>
              </a:ext>
            </a:extLst>
          </p:cNvPr>
          <p:cNvSpPr/>
          <p:nvPr/>
        </p:nvSpPr>
        <p:spPr>
          <a:xfrm>
            <a:off x="571500" y="5208337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91">
            <a:hlinkClick r:id="" action="ppaction://noaction"/>
            <a:extLst>
              <a:ext uri="{FF2B5EF4-FFF2-40B4-BE49-F238E27FC236}">
                <a16:creationId xmlns:a16="http://schemas.microsoft.com/office/drawing/2014/main" id="{CA193202-EDFC-F782-617C-7626E6F38B18}"/>
              </a:ext>
            </a:extLst>
          </p:cNvPr>
          <p:cNvSpPr/>
          <p:nvPr/>
        </p:nvSpPr>
        <p:spPr>
          <a:xfrm>
            <a:off x="573293" y="6361199"/>
            <a:ext cx="177799" cy="1777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Marcador de posición de imagen 59" descr="Imagen que contiene exterior, edificio, moto, parado&#10;&#10;Descripción generada automáticamente">
            <a:extLst>
              <a:ext uri="{FF2B5EF4-FFF2-40B4-BE49-F238E27FC236}">
                <a16:creationId xmlns:a16="http://schemas.microsoft.com/office/drawing/2014/main" id="{201BE463-8620-A72F-D556-EE54426B9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r="19651"/>
          <a:stretch>
            <a:fillRect/>
          </a:stretch>
        </p:blipFill>
        <p:spPr>
          <a:xfrm>
            <a:off x="8905992" y="2315035"/>
            <a:ext cx="1905919" cy="2093204"/>
          </a:xfrm>
          <a:custGeom>
            <a:avLst/>
            <a:gdLst>
              <a:gd name="connsiteX0" fmla="*/ 60399 w 1905919"/>
              <a:gd name="connsiteY0" fmla="*/ 0 h 2093204"/>
              <a:gd name="connsiteX1" fmla="*/ 1845520 w 1905919"/>
              <a:gd name="connsiteY1" fmla="*/ 0 h 2093204"/>
              <a:gd name="connsiteX2" fmla="*/ 1905919 w 1905919"/>
              <a:gd name="connsiteY2" fmla="*/ 60399 h 2093204"/>
              <a:gd name="connsiteX3" fmla="*/ 1905919 w 1905919"/>
              <a:gd name="connsiteY3" fmla="*/ 2032805 h 2093204"/>
              <a:gd name="connsiteX4" fmla="*/ 1845520 w 1905919"/>
              <a:gd name="connsiteY4" fmla="*/ 2093204 h 2093204"/>
              <a:gd name="connsiteX5" fmla="*/ 60399 w 1905919"/>
              <a:gd name="connsiteY5" fmla="*/ 2093204 h 2093204"/>
              <a:gd name="connsiteX6" fmla="*/ 0 w 1905919"/>
              <a:gd name="connsiteY6" fmla="*/ 2032805 h 2093204"/>
              <a:gd name="connsiteX7" fmla="*/ 0 w 1905919"/>
              <a:gd name="connsiteY7" fmla="*/ 60399 h 2093204"/>
              <a:gd name="connsiteX8" fmla="*/ 60399 w 1905919"/>
              <a:gd name="connsiteY8" fmla="*/ 0 h 209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919" h="2093204">
                <a:moveTo>
                  <a:pt x="60399" y="0"/>
                </a:moveTo>
                <a:lnTo>
                  <a:pt x="1845520" y="0"/>
                </a:lnTo>
                <a:cubicBezTo>
                  <a:pt x="1878877" y="0"/>
                  <a:pt x="1905919" y="27042"/>
                  <a:pt x="1905919" y="60399"/>
                </a:cubicBezTo>
                <a:lnTo>
                  <a:pt x="1905919" y="2032805"/>
                </a:lnTo>
                <a:cubicBezTo>
                  <a:pt x="1905919" y="2066162"/>
                  <a:pt x="1878877" y="2093204"/>
                  <a:pt x="1845520" y="2093204"/>
                </a:cubicBezTo>
                <a:lnTo>
                  <a:pt x="60399" y="2093204"/>
                </a:lnTo>
                <a:cubicBezTo>
                  <a:pt x="27042" y="2093204"/>
                  <a:pt x="0" y="2066162"/>
                  <a:pt x="0" y="2032805"/>
                </a:cubicBezTo>
                <a:lnTo>
                  <a:pt x="0" y="60399"/>
                </a:lnTo>
                <a:cubicBezTo>
                  <a:pt x="0" y="27042"/>
                  <a:pt x="27042" y="0"/>
                  <a:pt x="6039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2">
            <a:extLst>
              <a:ext uri="{FF2B5EF4-FFF2-40B4-BE49-F238E27FC236}">
                <a16:creationId xmlns:a16="http://schemas.microsoft.com/office/drawing/2014/main" id="{531374D8-12A6-861D-1B67-1445E95E75C7}"/>
              </a:ext>
            </a:extLst>
          </p:cNvPr>
          <p:cNvSpPr txBox="1"/>
          <p:nvPr/>
        </p:nvSpPr>
        <p:spPr>
          <a:xfrm>
            <a:off x="9010270" y="3950164"/>
            <a:ext cx="18016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Operación directa de la ETS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pic>
        <p:nvPicPr>
          <p:cNvPr id="30" name="Marcador de posición de imagen 17">
            <a:extLst>
              <a:ext uri="{FF2B5EF4-FFF2-40B4-BE49-F238E27FC236}">
                <a16:creationId xmlns:a16="http://schemas.microsoft.com/office/drawing/2014/main" id="{505D6AB0-22A4-DB51-B78B-9051E5390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" b="6069"/>
          <a:stretch/>
        </p:blipFill>
        <p:spPr>
          <a:xfrm>
            <a:off x="11109085" y="2327587"/>
            <a:ext cx="1905919" cy="2093204"/>
          </a:xfrm>
          <a:custGeom>
            <a:avLst/>
            <a:gdLst>
              <a:gd name="connsiteX0" fmla="*/ 60399 w 1905919"/>
              <a:gd name="connsiteY0" fmla="*/ 0 h 2093204"/>
              <a:gd name="connsiteX1" fmla="*/ 1845520 w 1905919"/>
              <a:gd name="connsiteY1" fmla="*/ 0 h 2093204"/>
              <a:gd name="connsiteX2" fmla="*/ 1905919 w 1905919"/>
              <a:gd name="connsiteY2" fmla="*/ 60399 h 2093204"/>
              <a:gd name="connsiteX3" fmla="*/ 1905919 w 1905919"/>
              <a:gd name="connsiteY3" fmla="*/ 2032805 h 2093204"/>
              <a:gd name="connsiteX4" fmla="*/ 1845520 w 1905919"/>
              <a:gd name="connsiteY4" fmla="*/ 2093204 h 2093204"/>
              <a:gd name="connsiteX5" fmla="*/ 60399 w 1905919"/>
              <a:gd name="connsiteY5" fmla="*/ 2093204 h 2093204"/>
              <a:gd name="connsiteX6" fmla="*/ 0 w 1905919"/>
              <a:gd name="connsiteY6" fmla="*/ 2032805 h 2093204"/>
              <a:gd name="connsiteX7" fmla="*/ 0 w 1905919"/>
              <a:gd name="connsiteY7" fmla="*/ 60399 h 2093204"/>
              <a:gd name="connsiteX8" fmla="*/ 60399 w 1905919"/>
              <a:gd name="connsiteY8" fmla="*/ 0 h 209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919" h="2093204">
                <a:moveTo>
                  <a:pt x="60399" y="0"/>
                </a:moveTo>
                <a:lnTo>
                  <a:pt x="1845520" y="0"/>
                </a:lnTo>
                <a:cubicBezTo>
                  <a:pt x="1878877" y="0"/>
                  <a:pt x="1905919" y="27042"/>
                  <a:pt x="1905919" y="60399"/>
                </a:cubicBezTo>
                <a:lnTo>
                  <a:pt x="1905919" y="2032805"/>
                </a:lnTo>
                <a:cubicBezTo>
                  <a:pt x="1905919" y="2066162"/>
                  <a:pt x="1878877" y="2093204"/>
                  <a:pt x="1845520" y="2093204"/>
                </a:cubicBezTo>
                <a:lnTo>
                  <a:pt x="60399" y="2093204"/>
                </a:lnTo>
                <a:cubicBezTo>
                  <a:pt x="27042" y="2093204"/>
                  <a:pt x="0" y="2066162"/>
                  <a:pt x="0" y="2032805"/>
                </a:cubicBezTo>
                <a:lnTo>
                  <a:pt x="0" y="60399"/>
                </a:lnTo>
                <a:cubicBezTo>
                  <a:pt x="0" y="27042"/>
                  <a:pt x="27042" y="0"/>
                  <a:pt x="6039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60">
            <a:extLst>
              <a:ext uri="{FF2B5EF4-FFF2-40B4-BE49-F238E27FC236}">
                <a16:creationId xmlns:a16="http://schemas.microsoft.com/office/drawing/2014/main" id="{604A181A-0612-0CE9-131E-2AD28B9E4DCB}"/>
              </a:ext>
            </a:extLst>
          </p:cNvPr>
          <p:cNvSpPr txBox="1"/>
          <p:nvPr/>
        </p:nvSpPr>
        <p:spPr>
          <a:xfrm>
            <a:off x="11213363" y="3962716"/>
            <a:ext cx="1801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Rehabilitación</a:t>
            </a: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 de la Plataforma</a:t>
            </a:r>
          </a:p>
        </p:txBody>
      </p:sp>
      <p:pic>
        <p:nvPicPr>
          <p:cNvPr id="33" name="Imagen 32" descr="Texto&#10;&#10;Descripción generada automáticamente con confianza media">
            <a:extLst>
              <a:ext uri="{FF2B5EF4-FFF2-40B4-BE49-F238E27FC236}">
                <a16:creationId xmlns:a16="http://schemas.microsoft.com/office/drawing/2014/main" id="{B9449803-0388-F79D-51BF-D1655DE65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11" y="366570"/>
            <a:ext cx="7276672" cy="94168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0EABAFC-1F23-CE01-13D2-747FDA9F4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" y="5930439"/>
            <a:ext cx="3323186" cy="8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3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5E6997-161D-8374-5CDF-9BA6CCA7B931}"/>
              </a:ext>
            </a:extLst>
          </p:cNvPr>
          <p:cNvSpPr/>
          <p:nvPr/>
        </p:nvSpPr>
        <p:spPr>
          <a:xfrm>
            <a:off x="10932431" y="5749464"/>
            <a:ext cx="361950" cy="361950"/>
          </a:xfrm>
          <a:custGeom>
            <a:avLst/>
            <a:gdLst>
              <a:gd name="connsiteX0" fmla="*/ 227210 w 361950"/>
              <a:gd name="connsiteY0" fmla="*/ 106170 h 361950"/>
              <a:gd name="connsiteX1" fmla="*/ 298648 w 361950"/>
              <a:gd name="connsiteY1" fmla="*/ 177608 h 361950"/>
              <a:gd name="connsiteX2" fmla="*/ 298648 w 361950"/>
              <a:gd name="connsiteY2" fmla="*/ 184342 h 361950"/>
              <a:gd name="connsiteX3" fmla="*/ 227210 w 361950"/>
              <a:gd name="connsiteY3" fmla="*/ 255779 h 361950"/>
              <a:gd name="connsiteX4" fmla="*/ 227093 w 361950"/>
              <a:gd name="connsiteY4" fmla="*/ 255897 h 361950"/>
              <a:gd name="connsiteX5" fmla="*/ 220359 w 361950"/>
              <a:gd name="connsiteY5" fmla="*/ 255779 h 361950"/>
              <a:gd name="connsiteX6" fmla="*/ 220476 w 361950"/>
              <a:gd name="connsiteY6" fmla="*/ 249045 h 361950"/>
              <a:gd name="connsiteX7" fmla="*/ 283703 w 361950"/>
              <a:gd name="connsiteY7" fmla="*/ 185818 h 361950"/>
              <a:gd name="connsiteX8" fmla="*/ 283717 w 361950"/>
              <a:gd name="connsiteY8" fmla="*/ 185785 h 361950"/>
              <a:gd name="connsiteX9" fmla="*/ 283670 w 361950"/>
              <a:gd name="connsiteY9" fmla="*/ 185737 h 361950"/>
              <a:gd name="connsiteX10" fmla="*/ 63504 w 361950"/>
              <a:gd name="connsiteY10" fmla="*/ 185737 h 361950"/>
              <a:gd name="connsiteX11" fmla="*/ 58741 w 361950"/>
              <a:gd name="connsiteY11" fmla="*/ 180975 h 361950"/>
              <a:gd name="connsiteX12" fmla="*/ 63504 w 361950"/>
              <a:gd name="connsiteY12" fmla="*/ 176212 h 361950"/>
              <a:gd name="connsiteX13" fmla="*/ 283670 w 361950"/>
              <a:gd name="connsiteY13" fmla="*/ 176212 h 361950"/>
              <a:gd name="connsiteX14" fmla="*/ 283703 w 361950"/>
              <a:gd name="connsiteY14" fmla="*/ 176131 h 361950"/>
              <a:gd name="connsiteX15" fmla="*/ 220476 w 361950"/>
              <a:gd name="connsiteY15" fmla="*/ 112904 h 361950"/>
              <a:gd name="connsiteX16" fmla="*/ 220476 w 361950"/>
              <a:gd name="connsiteY16" fmla="*/ 106287 h 361950"/>
              <a:gd name="connsiteX17" fmla="*/ 227210 w 361950"/>
              <a:gd name="connsiteY17" fmla="*/ 106170 h 361950"/>
              <a:gd name="connsiteX18" fmla="*/ 180975 w 361950"/>
              <a:gd name="connsiteY18" fmla="*/ 9525 h 361950"/>
              <a:gd name="connsiteX19" fmla="*/ 9525 w 361950"/>
              <a:gd name="connsiteY19" fmla="*/ 180975 h 361950"/>
              <a:gd name="connsiteX20" fmla="*/ 180975 w 361950"/>
              <a:gd name="connsiteY20" fmla="*/ 352425 h 361950"/>
              <a:gd name="connsiteX21" fmla="*/ 352425 w 361950"/>
              <a:gd name="connsiteY21" fmla="*/ 180975 h 361950"/>
              <a:gd name="connsiteX22" fmla="*/ 180975 w 361950"/>
              <a:gd name="connsiteY22" fmla="*/ 9525 h 361950"/>
              <a:gd name="connsiteX23" fmla="*/ 180975 w 361950"/>
              <a:gd name="connsiteY23" fmla="*/ 0 h 361950"/>
              <a:gd name="connsiteX24" fmla="*/ 361950 w 361950"/>
              <a:gd name="connsiteY24" fmla="*/ 180975 h 361950"/>
              <a:gd name="connsiteX25" fmla="*/ 180975 w 361950"/>
              <a:gd name="connsiteY25" fmla="*/ 361950 h 361950"/>
              <a:gd name="connsiteX26" fmla="*/ 0 w 361950"/>
              <a:gd name="connsiteY26" fmla="*/ 180975 h 361950"/>
              <a:gd name="connsiteX27" fmla="*/ 180975 w 361950"/>
              <a:gd name="connsiteY27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61950" h="361950">
                <a:moveTo>
                  <a:pt x="227210" y="106170"/>
                </a:moveTo>
                <a:lnTo>
                  <a:pt x="298648" y="177608"/>
                </a:lnTo>
                <a:cubicBezTo>
                  <a:pt x="300507" y="179467"/>
                  <a:pt x="300507" y="182482"/>
                  <a:pt x="298648" y="184342"/>
                </a:cubicBezTo>
                <a:lnTo>
                  <a:pt x="227210" y="255779"/>
                </a:lnTo>
                <a:cubicBezTo>
                  <a:pt x="227172" y="255819"/>
                  <a:pt x="227133" y="255858"/>
                  <a:pt x="227093" y="255897"/>
                </a:cubicBezTo>
                <a:cubicBezTo>
                  <a:pt x="225202" y="257724"/>
                  <a:pt x="222186" y="257672"/>
                  <a:pt x="220359" y="255779"/>
                </a:cubicBezTo>
                <a:cubicBezTo>
                  <a:pt x="218532" y="253887"/>
                  <a:pt x="218584" y="250873"/>
                  <a:pt x="220476" y="249045"/>
                </a:cubicBezTo>
                <a:lnTo>
                  <a:pt x="283703" y="185818"/>
                </a:lnTo>
                <a:cubicBezTo>
                  <a:pt x="283712" y="185810"/>
                  <a:pt x="283717" y="185798"/>
                  <a:pt x="283717" y="185785"/>
                </a:cubicBezTo>
                <a:cubicBezTo>
                  <a:pt x="283717" y="185759"/>
                  <a:pt x="283696" y="185738"/>
                  <a:pt x="283670" y="185737"/>
                </a:cubicBezTo>
                <a:lnTo>
                  <a:pt x="63504" y="185737"/>
                </a:lnTo>
                <a:cubicBezTo>
                  <a:pt x="60873" y="185737"/>
                  <a:pt x="58741" y="183605"/>
                  <a:pt x="58741" y="180975"/>
                </a:cubicBezTo>
                <a:cubicBezTo>
                  <a:pt x="58741" y="178344"/>
                  <a:pt x="60873" y="176212"/>
                  <a:pt x="63504" y="176212"/>
                </a:cubicBezTo>
                <a:lnTo>
                  <a:pt x="283670" y="176212"/>
                </a:lnTo>
                <a:cubicBezTo>
                  <a:pt x="283732" y="176212"/>
                  <a:pt x="283746" y="176174"/>
                  <a:pt x="283703" y="176131"/>
                </a:cubicBezTo>
                <a:lnTo>
                  <a:pt x="220476" y="112904"/>
                </a:lnTo>
                <a:cubicBezTo>
                  <a:pt x="218694" y="111059"/>
                  <a:pt x="218694" y="108133"/>
                  <a:pt x="220476" y="106287"/>
                </a:cubicBezTo>
                <a:cubicBezTo>
                  <a:pt x="222304" y="104395"/>
                  <a:pt x="225318" y="104342"/>
                  <a:pt x="227210" y="106170"/>
                </a:cubicBezTo>
                <a:close/>
                <a:moveTo>
                  <a:pt x="180975" y="9525"/>
                </a:moveTo>
                <a:cubicBezTo>
                  <a:pt x="86327" y="9624"/>
                  <a:pt x="9624" y="86327"/>
                  <a:pt x="9525" y="180975"/>
                </a:cubicBezTo>
                <a:cubicBezTo>
                  <a:pt x="9525" y="275664"/>
                  <a:pt x="86286" y="352425"/>
                  <a:pt x="180975" y="352425"/>
                </a:cubicBezTo>
                <a:cubicBezTo>
                  <a:pt x="275664" y="352425"/>
                  <a:pt x="352425" y="275664"/>
                  <a:pt x="352425" y="180975"/>
                </a:cubicBezTo>
                <a:cubicBezTo>
                  <a:pt x="352425" y="86285"/>
                  <a:pt x="275664" y="9525"/>
                  <a:pt x="180975" y="9525"/>
                </a:cubicBezTo>
                <a:close/>
                <a:moveTo>
                  <a:pt x="180975" y="0"/>
                </a:moveTo>
                <a:cubicBezTo>
                  <a:pt x="280925" y="0"/>
                  <a:pt x="361950" y="81025"/>
                  <a:pt x="361950" y="180975"/>
                </a:cubicBezTo>
                <a:cubicBezTo>
                  <a:pt x="361950" y="280925"/>
                  <a:pt x="280925" y="361950"/>
                  <a:pt x="180975" y="361950"/>
                </a:cubicBezTo>
                <a:cubicBezTo>
                  <a:pt x="81026" y="361950"/>
                  <a:pt x="0" y="280925"/>
                  <a:pt x="0" y="180975"/>
                </a:cubicBezTo>
                <a:cubicBezTo>
                  <a:pt x="0" y="81025"/>
                  <a:pt x="81026" y="0"/>
                  <a:pt x="18097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solidFill>
              <a:srgbClr val="283D7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4BDD750-DE0E-3A53-48AC-4A5015DBA332}"/>
              </a:ext>
            </a:extLst>
          </p:cNvPr>
          <p:cNvSpPr/>
          <p:nvPr/>
        </p:nvSpPr>
        <p:spPr>
          <a:xfrm flipH="1">
            <a:off x="10299764" y="5749464"/>
            <a:ext cx="361950" cy="361950"/>
          </a:xfrm>
          <a:custGeom>
            <a:avLst/>
            <a:gdLst>
              <a:gd name="connsiteX0" fmla="*/ 227209 w 361950"/>
              <a:gd name="connsiteY0" fmla="*/ 106170 h 361950"/>
              <a:gd name="connsiteX1" fmla="*/ 220475 w 361950"/>
              <a:gd name="connsiteY1" fmla="*/ 106287 h 361950"/>
              <a:gd name="connsiteX2" fmla="*/ 220475 w 361950"/>
              <a:gd name="connsiteY2" fmla="*/ 112904 h 361950"/>
              <a:gd name="connsiteX3" fmla="*/ 283702 w 361950"/>
              <a:gd name="connsiteY3" fmla="*/ 176131 h 361950"/>
              <a:gd name="connsiteX4" fmla="*/ 283669 w 361950"/>
              <a:gd name="connsiteY4" fmla="*/ 176212 h 361950"/>
              <a:gd name="connsiteX5" fmla="*/ 63503 w 361950"/>
              <a:gd name="connsiteY5" fmla="*/ 176212 h 361950"/>
              <a:gd name="connsiteX6" fmla="*/ 58740 w 361950"/>
              <a:gd name="connsiteY6" fmla="*/ 180975 h 361950"/>
              <a:gd name="connsiteX7" fmla="*/ 63503 w 361950"/>
              <a:gd name="connsiteY7" fmla="*/ 185737 h 361950"/>
              <a:gd name="connsiteX8" fmla="*/ 283669 w 361950"/>
              <a:gd name="connsiteY8" fmla="*/ 185737 h 361950"/>
              <a:gd name="connsiteX9" fmla="*/ 283716 w 361950"/>
              <a:gd name="connsiteY9" fmla="*/ 185785 h 361950"/>
              <a:gd name="connsiteX10" fmla="*/ 283702 w 361950"/>
              <a:gd name="connsiteY10" fmla="*/ 185818 h 361950"/>
              <a:gd name="connsiteX11" fmla="*/ 220475 w 361950"/>
              <a:gd name="connsiteY11" fmla="*/ 249045 h 361950"/>
              <a:gd name="connsiteX12" fmla="*/ 220358 w 361950"/>
              <a:gd name="connsiteY12" fmla="*/ 255779 h 361950"/>
              <a:gd name="connsiteX13" fmla="*/ 227092 w 361950"/>
              <a:gd name="connsiteY13" fmla="*/ 255897 h 361950"/>
              <a:gd name="connsiteX14" fmla="*/ 227209 w 361950"/>
              <a:gd name="connsiteY14" fmla="*/ 255779 h 361950"/>
              <a:gd name="connsiteX15" fmla="*/ 298647 w 361950"/>
              <a:gd name="connsiteY15" fmla="*/ 184342 h 361950"/>
              <a:gd name="connsiteX16" fmla="*/ 298647 w 361950"/>
              <a:gd name="connsiteY16" fmla="*/ 177608 h 361950"/>
              <a:gd name="connsiteX17" fmla="*/ 180975 w 361950"/>
              <a:gd name="connsiteY17" fmla="*/ 9525 h 361950"/>
              <a:gd name="connsiteX18" fmla="*/ 352425 w 361950"/>
              <a:gd name="connsiteY18" fmla="*/ 180975 h 361950"/>
              <a:gd name="connsiteX19" fmla="*/ 180975 w 361950"/>
              <a:gd name="connsiteY19" fmla="*/ 352425 h 361950"/>
              <a:gd name="connsiteX20" fmla="*/ 9525 w 361950"/>
              <a:gd name="connsiteY20" fmla="*/ 180975 h 361950"/>
              <a:gd name="connsiteX21" fmla="*/ 180975 w 361950"/>
              <a:gd name="connsiteY21" fmla="*/ 9525 h 361950"/>
              <a:gd name="connsiteX22" fmla="*/ 180975 w 361950"/>
              <a:gd name="connsiteY22" fmla="*/ 0 h 361950"/>
              <a:gd name="connsiteX23" fmla="*/ 0 w 361950"/>
              <a:gd name="connsiteY23" fmla="*/ 180975 h 361950"/>
              <a:gd name="connsiteX24" fmla="*/ 180975 w 361950"/>
              <a:gd name="connsiteY24" fmla="*/ 361950 h 361950"/>
              <a:gd name="connsiteX25" fmla="*/ 361950 w 361950"/>
              <a:gd name="connsiteY25" fmla="*/ 180975 h 361950"/>
              <a:gd name="connsiteX26" fmla="*/ 180975 w 361950"/>
              <a:gd name="connsiteY26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950" h="361950">
                <a:moveTo>
                  <a:pt x="227209" y="106170"/>
                </a:moveTo>
                <a:cubicBezTo>
                  <a:pt x="225317" y="104342"/>
                  <a:pt x="222303" y="104395"/>
                  <a:pt x="220475" y="106287"/>
                </a:cubicBezTo>
                <a:cubicBezTo>
                  <a:pt x="218693" y="108133"/>
                  <a:pt x="218693" y="111059"/>
                  <a:pt x="220475" y="112904"/>
                </a:cubicBezTo>
                <a:lnTo>
                  <a:pt x="283702" y="176131"/>
                </a:lnTo>
                <a:cubicBezTo>
                  <a:pt x="283745" y="176174"/>
                  <a:pt x="283731" y="176212"/>
                  <a:pt x="283669" y="176212"/>
                </a:cubicBezTo>
                <a:lnTo>
                  <a:pt x="63503" y="176212"/>
                </a:lnTo>
                <a:cubicBezTo>
                  <a:pt x="60872" y="176212"/>
                  <a:pt x="58740" y="178344"/>
                  <a:pt x="58740" y="180975"/>
                </a:cubicBezTo>
                <a:cubicBezTo>
                  <a:pt x="58740" y="183605"/>
                  <a:pt x="60872" y="185737"/>
                  <a:pt x="63503" y="185737"/>
                </a:cubicBezTo>
                <a:lnTo>
                  <a:pt x="283669" y="185737"/>
                </a:lnTo>
                <a:cubicBezTo>
                  <a:pt x="283695" y="185738"/>
                  <a:pt x="283716" y="185759"/>
                  <a:pt x="283716" y="185785"/>
                </a:cubicBezTo>
                <a:cubicBezTo>
                  <a:pt x="283716" y="185798"/>
                  <a:pt x="283711" y="185810"/>
                  <a:pt x="283702" y="185818"/>
                </a:cubicBezTo>
                <a:lnTo>
                  <a:pt x="220475" y="249045"/>
                </a:lnTo>
                <a:cubicBezTo>
                  <a:pt x="218583" y="250873"/>
                  <a:pt x="218531" y="253887"/>
                  <a:pt x="220358" y="255779"/>
                </a:cubicBezTo>
                <a:cubicBezTo>
                  <a:pt x="222185" y="257672"/>
                  <a:pt x="225201" y="257724"/>
                  <a:pt x="227092" y="255897"/>
                </a:cubicBezTo>
                <a:cubicBezTo>
                  <a:pt x="227132" y="255858"/>
                  <a:pt x="227171" y="255819"/>
                  <a:pt x="227209" y="255779"/>
                </a:cubicBezTo>
                <a:lnTo>
                  <a:pt x="298647" y="184342"/>
                </a:lnTo>
                <a:cubicBezTo>
                  <a:pt x="300506" y="182482"/>
                  <a:pt x="300506" y="179467"/>
                  <a:pt x="298647" y="177608"/>
                </a:cubicBezTo>
                <a:close/>
                <a:moveTo>
                  <a:pt x="180975" y="9525"/>
                </a:moveTo>
                <a:cubicBezTo>
                  <a:pt x="275664" y="9525"/>
                  <a:pt x="352425" y="86285"/>
                  <a:pt x="352425" y="180975"/>
                </a:cubicBezTo>
                <a:cubicBezTo>
                  <a:pt x="352425" y="275664"/>
                  <a:pt x="275664" y="352425"/>
                  <a:pt x="180975" y="352425"/>
                </a:cubicBezTo>
                <a:cubicBezTo>
                  <a:pt x="86286" y="352425"/>
                  <a:pt x="9525" y="275664"/>
                  <a:pt x="9525" y="180975"/>
                </a:cubicBezTo>
                <a:cubicBezTo>
                  <a:pt x="9624" y="86327"/>
                  <a:pt x="86327" y="9624"/>
                  <a:pt x="180975" y="9525"/>
                </a:cubicBezTo>
                <a:close/>
                <a:moveTo>
                  <a:pt x="180975" y="0"/>
                </a:moveTo>
                <a:cubicBezTo>
                  <a:pt x="81026" y="0"/>
                  <a:pt x="0" y="81025"/>
                  <a:pt x="0" y="180975"/>
                </a:cubicBezTo>
                <a:cubicBezTo>
                  <a:pt x="0" y="280925"/>
                  <a:pt x="81026" y="361950"/>
                  <a:pt x="180975" y="361950"/>
                </a:cubicBezTo>
                <a:cubicBezTo>
                  <a:pt x="280925" y="361950"/>
                  <a:pt x="361950" y="280925"/>
                  <a:pt x="361950" y="180975"/>
                </a:cubicBezTo>
                <a:cubicBezTo>
                  <a:pt x="361950" y="81025"/>
                  <a:pt x="280925" y="0"/>
                  <a:pt x="18097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solidFill>
              <a:srgbClr val="283D7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60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C5C8394-D86B-47E9-A83F-5F72ADDD70B5}">
  <we:reference id="wa104006972" version="1.0.0.0" store="es-ES" storeType="OMEX"/>
  <we:alternateReferences>
    <we:reference id="WA104006972" version="1.0.0.0" store="WA10400697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2112</TotalTime>
  <Words>1612</Words>
  <Application>Microsoft Office PowerPoint</Application>
  <PresentationFormat>Panorámica</PresentationFormat>
  <Paragraphs>337</Paragraphs>
  <Slides>29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4" baseType="lpstr">
      <vt:lpstr>Amithen</vt:lpstr>
      <vt:lpstr>Arial</vt:lpstr>
      <vt:lpstr>Arial Black</vt:lpstr>
      <vt:lpstr>Calibri</vt:lpstr>
      <vt:lpstr>Calibri Light</vt:lpstr>
      <vt:lpstr>Lato</vt:lpstr>
      <vt:lpstr>Lato Black</vt:lpstr>
      <vt:lpstr>Lato Light</vt:lpstr>
      <vt:lpstr>Montserrat</vt:lpstr>
      <vt:lpstr>Poppins</vt:lpstr>
      <vt:lpstr>Poppins ExtraBold</vt:lpstr>
      <vt:lpstr>Symbol</vt:lpstr>
      <vt:lpstr>Verdana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Saul Israel Jurado Carrera</dc:creator>
  <cp:lastModifiedBy>Jorge Geovanny Vallejo Zagal</cp:lastModifiedBy>
  <cp:revision>173</cp:revision>
  <cp:lastPrinted>2024-05-14T00:13:59Z</cp:lastPrinted>
  <dcterms:modified xsi:type="dcterms:W3CDTF">2024-06-28T13:14:10Z</dcterms:modified>
</cp:coreProperties>
</file>